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5"/>
  </p:notesMasterIdLst>
  <p:sldIdLst>
    <p:sldId id="256" r:id="rId2"/>
    <p:sldId id="305" r:id="rId3"/>
    <p:sldId id="306" r:id="rId4"/>
    <p:sldId id="257" r:id="rId5"/>
    <p:sldId id="263" r:id="rId6"/>
    <p:sldId id="264" r:id="rId7"/>
    <p:sldId id="265" r:id="rId8"/>
    <p:sldId id="303" r:id="rId9"/>
    <p:sldId id="269" r:id="rId10"/>
    <p:sldId id="270" r:id="rId11"/>
    <p:sldId id="271" r:id="rId12"/>
    <p:sldId id="272" r:id="rId13"/>
    <p:sldId id="273" r:id="rId14"/>
    <p:sldId id="274" r:id="rId15"/>
    <p:sldId id="275" r:id="rId16"/>
    <p:sldId id="283" r:id="rId17"/>
    <p:sldId id="284" r:id="rId18"/>
    <p:sldId id="286" r:id="rId19"/>
    <p:sldId id="287" r:id="rId20"/>
    <p:sldId id="289" r:id="rId21"/>
    <p:sldId id="291" r:id="rId22"/>
    <p:sldId id="292" r:id="rId23"/>
    <p:sldId id="293" r:id="rId24"/>
    <p:sldId id="294" r:id="rId25"/>
    <p:sldId id="295" r:id="rId26"/>
    <p:sldId id="296" r:id="rId27"/>
    <p:sldId id="298" r:id="rId28"/>
    <p:sldId id="297" r:id="rId29"/>
    <p:sldId id="300" r:id="rId30"/>
    <p:sldId id="299" r:id="rId31"/>
    <p:sldId id="301" r:id="rId32"/>
    <p:sldId id="302" r:id="rId33"/>
    <p:sldId id="304" r:id="rId34"/>
  </p:sldIdLst>
  <p:sldSz cx="9144000" cy="5143500" type="screen16x9"/>
  <p:notesSz cx="6858000" cy="9144000"/>
  <p:embeddedFontLst>
    <p:embeddedFont>
      <p:font typeface="Lato" panose="020B0604020202020204" charset="0"/>
      <p:regular r:id="rId36"/>
      <p:bold r:id="rId37"/>
      <p:italic r:id="rId38"/>
      <p:boldItalic r:id="rId39"/>
    </p:embeddedFont>
    <p:embeddedFont>
      <p:font typeface="Raleway" panose="020B0604020202020204" charset="0"/>
      <p:regular r:id="rId40"/>
      <p:bold r:id="rId41"/>
      <p:italic r:id="rId42"/>
      <p:boldItalic r:id="rId43"/>
    </p:embeddedFont>
    <p:embeddedFont>
      <p:font typeface="Cambria Math" panose="02040503050406030204" pitchFamily="18" charset="0"/>
      <p:regular r:id="rId44"/>
    </p:embeddedFont>
    <p:embeddedFont>
      <p:font typeface="Verdana" panose="020B060403050404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923" autoAdjust="0"/>
  </p:normalViewPr>
  <p:slideViewPr>
    <p:cSldViewPr snapToGrid="0">
      <p:cViewPr varScale="1">
        <p:scale>
          <a:sx n="77" d="100"/>
          <a:sy n="77" d="100"/>
        </p:scale>
        <p:origin x="254"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neuralnetworksanddeeplearning.com/index.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f50ff943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f50ff943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f50ff9432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f50ff943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f50ff9432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f50ff9432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a:t>
            </a:r>
            <a:r>
              <a:rPr lang="de" sz="1400" dirty="0">
                <a:latin typeface="Times New Roman"/>
                <a:ea typeface="Times New Roman"/>
                <a:cs typeface="Times New Roman"/>
                <a:sym typeface="Times New Roman"/>
              </a:rPr>
              <a:t>Although nightlights display little variation at lower expenditure levels (Fig. 1, C to F), the survey data</a:t>
            </a:r>
            <a:endParaRPr sz="1400" dirty="0">
              <a:latin typeface="Times New Roman"/>
              <a:ea typeface="Times New Roman"/>
              <a:cs typeface="Times New Roman"/>
              <a:sym typeface="Times New Roman"/>
            </a:endParaRPr>
          </a:p>
          <a:p>
            <a:pPr marL="0" lvl="0" indent="0" algn="l" rtl="0">
              <a:spcBef>
                <a:spcPts val="0"/>
              </a:spcBef>
              <a:spcAft>
                <a:spcPts val="0"/>
              </a:spcAft>
              <a:buClr>
                <a:srgbClr val="000000"/>
              </a:buClr>
              <a:buSzPts val="1100"/>
              <a:buFont typeface="Arial"/>
              <a:buNone/>
            </a:pPr>
            <a:r>
              <a:rPr lang="de" sz="1400" dirty="0">
                <a:latin typeface="Times New Roman"/>
                <a:ea typeface="Times New Roman"/>
                <a:cs typeface="Times New Roman"/>
                <a:sym typeface="Times New Roman"/>
              </a:rPr>
              <a:t>indicate that other features visible in daytime satellite imagery, such as roofing material and distance to urban areas, vary roughly linearly with expenditure (fig. S2) and thus better capture variation among poorer clusters. Because both nightlights and these features show variation at higher income levels, training on </a:t>
            </a:r>
            <a:r>
              <a:rPr lang="de" sz="1400" dirty="0" smtClean="0">
                <a:latin typeface="Times New Roman"/>
                <a:ea typeface="Times New Roman"/>
                <a:cs typeface="Times New Roman"/>
                <a:sym typeface="Times New Roman"/>
              </a:rPr>
              <a:t>nightlights can </a:t>
            </a:r>
            <a:r>
              <a:rPr lang="de" sz="1400" dirty="0">
                <a:latin typeface="Times New Roman"/>
                <a:ea typeface="Times New Roman"/>
                <a:cs typeface="Times New Roman"/>
                <a:sym typeface="Times New Roman"/>
              </a:rPr>
              <a:t>help the CNN learn to extract </a:t>
            </a:r>
            <a:r>
              <a:rPr lang="de" sz="1400" dirty="0" smtClean="0">
                <a:latin typeface="Times New Roman"/>
                <a:ea typeface="Times New Roman"/>
                <a:cs typeface="Times New Roman"/>
                <a:sym typeface="Times New Roman"/>
              </a:rPr>
              <a:t>features </a:t>
            </a:r>
            <a:r>
              <a:rPr lang="de" sz="1400" dirty="0">
                <a:latin typeface="Times New Roman"/>
                <a:ea typeface="Times New Roman"/>
                <a:cs typeface="Times New Roman"/>
                <a:sym typeface="Times New Roman"/>
              </a:rPr>
              <a:t>like these that more capably capture variation across the entire consumption distribution (Jean, N., M. Burke, M. Xie, W.M. Davis, D.B. Lobell, and S. Ermon. 2016. Combining satellite imagery and machine learning to predict poverty. Science 353(6301):790–794, p. 791)”. </a:t>
            </a:r>
            <a:endParaRPr lang="de" sz="1400" dirty="0" smtClean="0">
              <a:latin typeface="Times New Roman"/>
              <a:ea typeface="Times New Roman"/>
              <a:cs typeface="Times New Roman"/>
              <a:sym typeface="Times New Roman"/>
            </a:endParaRPr>
          </a:p>
          <a:p>
            <a:pPr marL="0" lvl="0" indent="0" algn="l" rtl="0">
              <a:spcBef>
                <a:spcPts val="0"/>
              </a:spcBef>
              <a:spcAft>
                <a:spcPts val="0"/>
              </a:spcAft>
              <a:buClr>
                <a:srgbClr val="000000"/>
              </a:buClr>
              <a:buSzPts val="1100"/>
              <a:buFont typeface="Arial"/>
              <a:buNone/>
            </a:pPr>
            <a:r>
              <a:rPr lang="de" sz="1400" dirty="0" smtClean="0">
                <a:latin typeface="Times New Roman"/>
                <a:ea typeface="Times New Roman"/>
                <a:cs typeface="Times New Roman"/>
                <a:sym typeface="Times New Roman"/>
              </a:rPr>
              <a:t>Using to</a:t>
            </a:r>
            <a:r>
              <a:rPr lang="de" sz="1400" baseline="0" dirty="0" smtClean="0">
                <a:latin typeface="Times New Roman"/>
                <a:ea typeface="Times New Roman"/>
                <a:cs typeface="Times New Roman"/>
                <a:sym typeface="Times New Roman"/>
              </a:rPr>
              <a:t> predict food insecurity</a:t>
            </a:r>
            <a:endParaRPr sz="14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b18c365d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b18c365d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one-to-one: Cross section</a:t>
            </a:r>
            <a:endParaRPr/>
          </a:p>
          <a:p>
            <a:pPr marL="0" lvl="0" indent="0" algn="l" rtl="0">
              <a:spcBef>
                <a:spcPts val="0"/>
              </a:spcBef>
              <a:spcAft>
                <a:spcPts val="0"/>
              </a:spcAft>
              <a:buNone/>
            </a:pPr>
            <a:r>
              <a:rPr lang="de"/>
              <a:t>many-to-many: Panel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b18c365d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4b18c365d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The idea behind DML is to offset the </a:t>
                </a:r>
                <a:r>
                  <a:rPr lang="en-US" sz="1100" b="0" i="0" u="none" strike="noStrike" cap="none" dirty="0" err="1" smtClean="0">
                    <a:solidFill>
                      <a:srgbClr val="000000"/>
                    </a:solidFill>
                    <a:effectLst/>
                    <a:latin typeface="Arial"/>
                    <a:ea typeface="Arial"/>
                    <a:cs typeface="Arial"/>
                    <a:sym typeface="Arial"/>
                  </a:rPr>
                  <a:t>regularisation</a:t>
                </a:r>
                <a:r>
                  <a:rPr lang="en-US" sz="1100" b="0" i="0" u="none" strike="noStrike" cap="none" dirty="0" smtClean="0">
                    <a:solidFill>
                      <a:srgbClr val="000000"/>
                    </a:solidFill>
                    <a:effectLst/>
                    <a:latin typeface="Arial"/>
                    <a:ea typeface="Arial"/>
                    <a:cs typeface="Arial"/>
                    <a:sym typeface="Arial"/>
                  </a:rPr>
                  <a:t> bias by </a:t>
                </a:r>
                <a:r>
                  <a:rPr lang="en-US" sz="1100" b="0" i="0" u="none" strike="noStrike" cap="none" dirty="0" err="1" smtClean="0">
                    <a:solidFill>
                      <a:srgbClr val="000000"/>
                    </a:solidFill>
                    <a:effectLst/>
                    <a:latin typeface="Arial"/>
                    <a:ea typeface="Arial"/>
                    <a:cs typeface="Arial"/>
                    <a:sym typeface="Arial"/>
                  </a:rPr>
                  <a:t>orthogonalizing</a:t>
                </a:r>
                <a:r>
                  <a:rPr lang="en-US" sz="1100" b="0" i="0" u="none" strike="noStrike" cap="none" dirty="0" smtClean="0">
                    <a:solidFill>
                      <a:srgbClr val="000000"/>
                    </a:solidFill>
                    <a:effectLst/>
                    <a:latin typeface="Arial"/>
                    <a:ea typeface="Arial"/>
                    <a:cs typeface="Arial"/>
                    <a:sym typeface="Arial"/>
                  </a:rPr>
                  <a:t> D in (1) with respect to X. In a first step, split the sample, train </a:t>
                </a:r>
                <a14:m>
                  <m:oMath xmlns:m="http://schemas.openxmlformats.org/officeDocument/2006/math">
                    <m:sSub>
                      <m:sSubPr>
                        <m:ctrlPr>
                          <a:rPr lang="en-US" sz="1100" b="0" i="1" u="none" strike="noStrike" cap="none">
                            <a:solidFill>
                              <a:srgbClr val="000000"/>
                            </a:solidFill>
                            <a:effectLst/>
                            <a:latin typeface="Cambria Math" panose="02040503050406030204" pitchFamily="18" charset="0"/>
                            <a:ea typeface="Arial"/>
                            <a:cs typeface="Arial"/>
                            <a:sym typeface="Arial"/>
                          </a:rPr>
                        </m:ctrlPr>
                      </m:sSubPr>
                      <m:e>
                        <m:acc>
                          <m:accPr>
                            <m:chr m:val="̂"/>
                            <m:ctrlPr>
                              <a:rPr lang="en-US" sz="1100" b="0" i="1" u="none" strike="noStrike" cap="none">
                                <a:solidFill>
                                  <a:srgbClr val="000000"/>
                                </a:solidFill>
                                <a:effectLst/>
                                <a:latin typeface="Cambria Math" panose="02040503050406030204" pitchFamily="18" charset="0"/>
                                <a:ea typeface="Arial"/>
                                <a:cs typeface="Arial"/>
                                <a:sym typeface="Arial"/>
                              </a:rPr>
                            </m:ctrlPr>
                          </m:accPr>
                          <m:e>
                            <m:r>
                              <a:rPr lang="en-US" sz="1100" b="0" i="1" u="none" strike="noStrike" cap="none">
                                <a:solidFill>
                                  <a:srgbClr val="000000"/>
                                </a:solidFill>
                                <a:effectLst/>
                                <a:latin typeface="Cambria Math" panose="02040503050406030204" pitchFamily="18" charset="0"/>
                                <a:ea typeface="Arial"/>
                                <a:cs typeface="Arial"/>
                                <a:sym typeface="Arial"/>
                              </a:rPr>
                              <m:t>𝑔</m:t>
                            </m:r>
                          </m:e>
                        </m:acc>
                      </m:e>
                      <m:sub>
                        <m:r>
                          <a:rPr lang="en-US" sz="1100" b="0" i="0" u="none" strike="noStrike" cap="none">
                            <a:solidFill>
                              <a:srgbClr val="000000"/>
                            </a:solidFill>
                            <a:effectLst/>
                            <a:latin typeface="Cambria Math" panose="02040503050406030204" pitchFamily="18" charset="0"/>
                            <a:ea typeface="Arial"/>
                            <a:cs typeface="Arial"/>
                            <a:sym typeface="Arial"/>
                          </a:rPr>
                          <m:t>0</m:t>
                        </m:r>
                      </m:sub>
                    </m:sSub>
                    <m:r>
                      <a:rPr lang="en-US" sz="1100" b="0" i="0" u="none" strike="noStrike" cap="none">
                        <a:solidFill>
                          <a:srgbClr val="000000"/>
                        </a:solidFill>
                        <a:effectLst/>
                        <a:latin typeface="Cambria Math" panose="02040503050406030204" pitchFamily="18" charset="0"/>
                        <a:ea typeface="Arial"/>
                        <a:cs typeface="Arial"/>
                        <a:sym typeface="Arial"/>
                      </a:rPr>
                      <m:t>(</m:t>
                    </m:r>
                    <m:r>
                      <a:rPr lang="en-US" sz="1100" b="0" i="1" u="none" strike="noStrike" cap="none">
                        <a:solidFill>
                          <a:srgbClr val="000000"/>
                        </a:solidFill>
                        <a:effectLst/>
                        <a:latin typeface="Cambria Math" panose="02040503050406030204" pitchFamily="18" charset="0"/>
                        <a:ea typeface="Arial"/>
                        <a:cs typeface="Arial"/>
                        <a:sym typeface="Arial"/>
                      </a:rPr>
                      <m:t>𝑋</m:t>
                    </m:r>
                    <m:r>
                      <a:rPr lang="en-US" sz="1100" b="0" i="0" u="none" strike="noStrike" cap="none">
                        <a:solidFill>
                          <a:srgbClr val="000000"/>
                        </a:solidFill>
                        <a:effectLst/>
                        <a:latin typeface="Cambria Math" panose="02040503050406030204" pitchFamily="18" charset="0"/>
                        <a:ea typeface="Arial"/>
                        <a:cs typeface="Arial"/>
                        <a:sym typeface="Arial"/>
                      </a:rPr>
                      <m:t>)</m:t>
                    </m:r>
                  </m:oMath>
                </a14:m>
                <a:r>
                  <a:rPr lang="en-US" sz="1100" b="0" i="0" u="none" strike="noStrike" cap="none" dirty="0">
                    <a:solidFill>
                      <a:srgbClr val="000000"/>
                    </a:solidFill>
                    <a:effectLst/>
                    <a:latin typeface="Arial"/>
                    <a:ea typeface="Arial"/>
                    <a:cs typeface="Arial"/>
                    <a:sym typeface="Arial"/>
                  </a:rPr>
                  <a:t> based on (1) and </a:t>
                </a:r>
                <a14:m>
                  <m:oMath xmlns:m="http://schemas.openxmlformats.org/officeDocument/2006/math">
                    <m:sSub>
                      <m:sSubPr>
                        <m:ctrlPr>
                          <a:rPr lang="en-US" sz="1100" b="0" i="1" u="none" strike="noStrike" cap="none">
                            <a:solidFill>
                              <a:srgbClr val="000000"/>
                            </a:solidFill>
                            <a:effectLst/>
                            <a:latin typeface="Cambria Math" panose="02040503050406030204" pitchFamily="18" charset="0"/>
                            <a:ea typeface="Arial"/>
                            <a:cs typeface="Arial"/>
                            <a:sym typeface="Arial"/>
                          </a:rPr>
                        </m:ctrlPr>
                      </m:sSubPr>
                      <m:e>
                        <m:acc>
                          <m:accPr>
                            <m:chr m:val="̂"/>
                            <m:ctrlPr>
                              <a:rPr lang="en-US" sz="1100" b="0" i="1" u="none" strike="noStrike" cap="none">
                                <a:solidFill>
                                  <a:srgbClr val="000000"/>
                                </a:solidFill>
                                <a:effectLst/>
                                <a:latin typeface="Cambria Math" panose="02040503050406030204" pitchFamily="18" charset="0"/>
                                <a:ea typeface="Arial"/>
                                <a:cs typeface="Arial"/>
                                <a:sym typeface="Arial"/>
                              </a:rPr>
                            </m:ctrlPr>
                          </m:accPr>
                          <m:e>
                            <m:r>
                              <a:rPr lang="en-US" sz="1100" b="0" i="1" u="none" strike="noStrike" cap="none">
                                <a:solidFill>
                                  <a:srgbClr val="000000"/>
                                </a:solidFill>
                                <a:effectLst/>
                                <a:latin typeface="Cambria Math" panose="02040503050406030204" pitchFamily="18" charset="0"/>
                                <a:ea typeface="Arial"/>
                                <a:cs typeface="Arial"/>
                                <a:sym typeface="Arial"/>
                              </a:rPr>
                              <m:t>𝑚</m:t>
                            </m:r>
                          </m:e>
                        </m:acc>
                      </m:e>
                      <m:sub>
                        <m:r>
                          <a:rPr lang="en-US" sz="1100" b="0" i="0" u="none" strike="noStrike" cap="none">
                            <a:solidFill>
                              <a:srgbClr val="000000"/>
                            </a:solidFill>
                            <a:effectLst/>
                            <a:latin typeface="Cambria Math" panose="02040503050406030204" pitchFamily="18" charset="0"/>
                            <a:ea typeface="Arial"/>
                            <a:cs typeface="Arial"/>
                            <a:sym typeface="Arial"/>
                          </a:rPr>
                          <m:t>0</m:t>
                        </m:r>
                      </m:sub>
                    </m:sSub>
                    <m:r>
                      <a:rPr lang="en-US" sz="1100" b="0" i="0" u="none" strike="noStrike" cap="none">
                        <a:solidFill>
                          <a:srgbClr val="000000"/>
                        </a:solidFill>
                        <a:effectLst/>
                        <a:latin typeface="Cambria Math" panose="02040503050406030204" pitchFamily="18" charset="0"/>
                        <a:ea typeface="Arial"/>
                        <a:cs typeface="Arial"/>
                        <a:sym typeface="Arial"/>
                      </a:rPr>
                      <m:t>(</m:t>
                    </m:r>
                    <m:r>
                      <a:rPr lang="en-US" sz="1100" b="0" i="1" u="none" strike="noStrike" cap="none">
                        <a:solidFill>
                          <a:srgbClr val="000000"/>
                        </a:solidFill>
                        <a:effectLst/>
                        <a:latin typeface="Cambria Math" panose="02040503050406030204" pitchFamily="18" charset="0"/>
                        <a:ea typeface="Arial"/>
                        <a:cs typeface="Arial"/>
                        <a:sym typeface="Arial"/>
                      </a:rPr>
                      <m:t>𝑋</m:t>
                    </m:r>
                    <m:r>
                      <a:rPr lang="en-US" sz="1100" b="0" i="0" u="none" strike="noStrike" cap="none">
                        <a:solidFill>
                          <a:srgbClr val="000000"/>
                        </a:solidFill>
                        <a:effectLst/>
                        <a:latin typeface="Cambria Math" panose="02040503050406030204" pitchFamily="18" charset="0"/>
                        <a:ea typeface="Arial"/>
                        <a:cs typeface="Arial"/>
                        <a:sym typeface="Arial"/>
                      </a:rPr>
                      <m:t>)</m:t>
                    </m:r>
                  </m:oMath>
                </a14:m>
                <a:r>
                  <a:rPr lang="en-US" sz="1100" b="0" i="0" u="none" strike="noStrike" cap="none" dirty="0">
                    <a:solidFill>
                      <a:srgbClr val="000000"/>
                    </a:solidFill>
                    <a:effectLst/>
                    <a:latin typeface="Arial"/>
                    <a:ea typeface="Arial"/>
                    <a:cs typeface="Arial"/>
                    <a:sym typeface="Arial"/>
                  </a:rPr>
                  <a:t> based on (2) using one part of the sample. This step is responsible for the name of the approach. In the second step, regress </a:t>
                </a:r>
                <a14:m>
                  <m:oMath xmlns:m="http://schemas.openxmlformats.org/officeDocument/2006/math">
                    <m:r>
                      <a:rPr lang="en-US" sz="1100" b="0" i="1" u="none" strike="noStrike" cap="none">
                        <a:solidFill>
                          <a:srgbClr val="000000"/>
                        </a:solidFill>
                        <a:effectLst/>
                        <a:latin typeface="Cambria Math" panose="02040503050406030204" pitchFamily="18" charset="0"/>
                        <a:ea typeface="Arial"/>
                        <a:cs typeface="Arial"/>
                        <a:sym typeface="Arial"/>
                      </a:rPr>
                      <m:t>𝑌</m:t>
                    </m:r>
                    <m:r>
                      <a:rPr lang="en-US" sz="1100" b="0" i="1" u="none" strike="noStrike" cap="none">
                        <a:solidFill>
                          <a:srgbClr val="000000"/>
                        </a:solidFill>
                        <a:effectLst/>
                        <a:latin typeface="Cambria Math" panose="02040503050406030204" pitchFamily="18" charset="0"/>
                        <a:ea typeface="Arial"/>
                        <a:cs typeface="Arial"/>
                        <a:sym typeface="Arial"/>
                      </a:rPr>
                      <m:t>−</m:t>
                    </m:r>
                    <m:sSub>
                      <m:sSubPr>
                        <m:ctrlPr>
                          <a:rPr lang="en-US" sz="1100" b="0" i="1" u="none" strike="noStrike" cap="none">
                            <a:solidFill>
                              <a:srgbClr val="000000"/>
                            </a:solidFill>
                            <a:effectLst/>
                            <a:latin typeface="Cambria Math" panose="02040503050406030204" pitchFamily="18" charset="0"/>
                            <a:ea typeface="Arial"/>
                            <a:cs typeface="Arial"/>
                            <a:sym typeface="Arial"/>
                          </a:rPr>
                        </m:ctrlPr>
                      </m:sSubPr>
                      <m:e>
                        <m:acc>
                          <m:accPr>
                            <m:chr m:val="̂"/>
                            <m:ctrlPr>
                              <a:rPr lang="en-US" sz="1100" b="0" i="1" u="none" strike="noStrike" cap="none">
                                <a:solidFill>
                                  <a:srgbClr val="000000"/>
                                </a:solidFill>
                                <a:effectLst/>
                                <a:latin typeface="Cambria Math" panose="02040503050406030204" pitchFamily="18" charset="0"/>
                                <a:ea typeface="Arial"/>
                                <a:cs typeface="Arial"/>
                                <a:sym typeface="Arial"/>
                              </a:rPr>
                            </m:ctrlPr>
                          </m:accPr>
                          <m:e>
                            <m:r>
                              <a:rPr lang="en-US" sz="1100" b="0" i="1" u="none" strike="noStrike" cap="none">
                                <a:solidFill>
                                  <a:srgbClr val="000000"/>
                                </a:solidFill>
                                <a:effectLst/>
                                <a:latin typeface="Cambria Math" panose="02040503050406030204" pitchFamily="18" charset="0"/>
                                <a:ea typeface="Arial"/>
                                <a:cs typeface="Arial"/>
                                <a:sym typeface="Arial"/>
                              </a:rPr>
                              <m:t>𝑔</m:t>
                            </m:r>
                          </m:e>
                        </m:acc>
                      </m:e>
                      <m:sub>
                        <m:r>
                          <a:rPr lang="en-US" sz="1100" b="0" i="0" u="none" strike="noStrike" cap="none">
                            <a:solidFill>
                              <a:srgbClr val="000000"/>
                            </a:solidFill>
                            <a:effectLst/>
                            <a:latin typeface="Cambria Math" panose="02040503050406030204" pitchFamily="18" charset="0"/>
                            <a:ea typeface="Arial"/>
                            <a:cs typeface="Arial"/>
                            <a:sym typeface="Arial"/>
                          </a:rPr>
                          <m:t>0</m:t>
                        </m:r>
                      </m:sub>
                    </m:sSub>
                    <m:r>
                      <a:rPr lang="en-US" sz="1100" b="0" i="0" u="none" strike="noStrike" cap="none">
                        <a:solidFill>
                          <a:srgbClr val="000000"/>
                        </a:solidFill>
                        <a:effectLst/>
                        <a:latin typeface="Cambria Math" panose="02040503050406030204" pitchFamily="18" charset="0"/>
                        <a:ea typeface="Arial"/>
                        <a:cs typeface="Arial"/>
                        <a:sym typeface="Arial"/>
                      </a:rPr>
                      <m:t>(</m:t>
                    </m:r>
                    <m:r>
                      <a:rPr lang="en-US" sz="1100" b="0" i="1" u="none" strike="noStrike" cap="none">
                        <a:solidFill>
                          <a:srgbClr val="000000"/>
                        </a:solidFill>
                        <a:effectLst/>
                        <a:latin typeface="Cambria Math" panose="02040503050406030204" pitchFamily="18" charset="0"/>
                        <a:ea typeface="Arial"/>
                        <a:cs typeface="Arial"/>
                        <a:sym typeface="Arial"/>
                      </a:rPr>
                      <m:t>𝑋</m:t>
                    </m:r>
                    <m:r>
                      <a:rPr lang="en-US" sz="1100" b="0" i="0" u="none" strike="noStrike" cap="none">
                        <a:solidFill>
                          <a:srgbClr val="000000"/>
                        </a:solidFill>
                        <a:effectLst/>
                        <a:latin typeface="Cambria Math" panose="02040503050406030204" pitchFamily="18" charset="0"/>
                        <a:ea typeface="Arial"/>
                        <a:cs typeface="Arial"/>
                        <a:sym typeface="Arial"/>
                      </a:rPr>
                      <m:t>)</m:t>
                    </m:r>
                  </m:oMath>
                </a14:m>
                <a:r>
                  <a:rPr lang="en-US" sz="1100" b="0" i="0" u="none" strike="noStrike" cap="none" dirty="0">
                    <a:solidFill>
                      <a:srgbClr val="000000"/>
                    </a:solidFill>
                    <a:effectLst/>
                    <a:latin typeface="Arial"/>
                    <a:ea typeface="Arial"/>
                    <a:cs typeface="Arial"/>
                    <a:sym typeface="Arial"/>
                  </a:rPr>
                  <a:t> on </a:t>
                </a:r>
                <a14:m>
                  <m:oMath xmlns:m="http://schemas.openxmlformats.org/officeDocument/2006/math">
                    <m:acc>
                      <m:accPr>
                        <m:chr m:val="̂"/>
                        <m:ctrlPr>
                          <a:rPr lang="en-US" sz="1100" b="0" i="1" u="none" strike="noStrike" cap="none">
                            <a:solidFill>
                              <a:srgbClr val="000000"/>
                            </a:solidFill>
                            <a:effectLst/>
                            <a:latin typeface="Cambria Math" panose="02040503050406030204" pitchFamily="18" charset="0"/>
                            <a:ea typeface="Arial"/>
                            <a:cs typeface="Arial"/>
                            <a:sym typeface="Arial"/>
                          </a:rPr>
                        </m:ctrlPr>
                      </m:accPr>
                      <m:e>
                        <m:r>
                          <a:rPr lang="en-US" sz="1100" b="0" i="1" u="none" strike="noStrike" cap="none">
                            <a:solidFill>
                              <a:srgbClr val="000000"/>
                            </a:solidFill>
                            <a:effectLst/>
                            <a:latin typeface="Cambria Math" panose="02040503050406030204" pitchFamily="18" charset="0"/>
                            <a:ea typeface="Arial"/>
                            <a:cs typeface="Arial"/>
                            <a:sym typeface="Arial"/>
                          </a:rPr>
                          <m:t>𝑉</m:t>
                        </m:r>
                      </m:e>
                    </m:acc>
                    <m:r>
                      <a:rPr lang="en-US" sz="1100" b="0" i="1" u="none" strike="noStrike" cap="none">
                        <a:solidFill>
                          <a:srgbClr val="000000"/>
                        </a:solidFill>
                        <a:effectLst/>
                        <a:latin typeface="Cambria Math" panose="02040503050406030204" pitchFamily="18" charset="0"/>
                        <a:ea typeface="Arial"/>
                        <a:cs typeface="Arial"/>
                        <a:sym typeface="Arial"/>
                      </a:rPr>
                      <m:t>𝐷</m:t>
                    </m:r>
                    <m:r>
                      <a:rPr lang="en-US" sz="1100" b="0" i="0" u="none" strike="noStrike" cap="none">
                        <a:solidFill>
                          <a:srgbClr val="000000"/>
                        </a:solidFill>
                        <a:effectLst/>
                        <a:latin typeface="Cambria Math" panose="02040503050406030204" pitchFamily="18" charset="0"/>
                        <a:ea typeface="Arial"/>
                        <a:cs typeface="Arial"/>
                        <a:sym typeface="Arial"/>
                      </a:rPr>
                      <m:t>=(</m:t>
                    </m:r>
                    <m:r>
                      <a:rPr lang="en-US" sz="1100" b="0" i="1" u="none" strike="noStrike" cap="none">
                        <a:solidFill>
                          <a:srgbClr val="000000"/>
                        </a:solidFill>
                        <a:effectLst/>
                        <a:latin typeface="Cambria Math" panose="02040503050406030204" pitchFamily="18" charset="0"/>
                        <a:ea typeface="Arial"/>
                        <a:cs typeface="Arial"/>
                        <a:sym typeface="Arial"/>
                      </a:rPr>
                      <m:t>𝐷</m:t>
                    </m:r>
                    <m:r>
                      <a:rPr lang="en-US" sz="1100" b="0" i="1" u="none" strike="noStrike" cap="none">
                        <a:solidFill>
                          <a:srgbClr val="000000"/>
                        </a:solidFill>
                        <a:effectLst/>
                        <a:latin typeface="Cambria Math" panose="02040503050406030204" pitchFamily="18" charset="0"/>
                        <a:ea typeface="Arial"/>
                        <a:cs typeface="Arial"/>
                        <a:sym typeface="Arial"/>
                      </a:rPr>
                      <m:t>−</m:t>
                    </m:r>
                    <m:acc>
                      <m:accPr>
                        <m:chr m:val="̂"/>
                        <m:ctrlPr>
                          <a:rPr lang="en-US" sz="1100" b="0" i="1" u="none" strike="noStrike" cap="none">
                            <a:solidFill>
                              <a:srgbClr val="000000"/>
                            </a:solidFill>
                            <a:effectLst/>
                            <a:latin typeface="Cambria Math" panose="02040503050406030204" pitchFamily="18" charset="0"/>
                            <a:ea typeface="Arial"/>
                            <a:cs typeface="Arial"/>
                            <a:sym typeface="Arial"/>
                          </a:rPr>
                        </m:ctrlPr>
                      </m:accPr>
                      <m:e>
                        <m:sSub>
                          <m:sSubPr>
                            <m:ctrlPr>
                              <a:rPr lang="en-US" sz="1100" b="0" i="1" u="none" strike="noStrike" cap="none">
                                <a:solidFill>
                                  <a:srgbClr val="000000"/>
                                </a:solidFill>
                                <a:effectLst/>
                                <a:latin typeface="Cambria Math" panose="02040503050406030204" pitchFamily="18" charset="0"/>
                                <a:ea typeface="Arial"/>
                                <a:cs typeface="Arial"/>
                                <a:sym typeface="Arial"/>
                              </a:rPr>
                            </m:ctrlPr>
                          </m:sSubPr>
                          <m:e>
                            <m:r>
                              <a:rPr lang="en-US" sz="1100" b="0" i="1" u="none" strike="noStrike" cap="none">
                                <a:solidFill>
                                  <a:srgbClr val="000000"/>
                                </a:solidFill>
                                <a:effectLst/>
                                <a:latin typeface="Cambria Math" panose="02040503050406030204" pitchFamily="18" charset="0"/>
                                <a:ea typeface="Arial"/>
                                <a:cs typeface="Arial"/>
                                <a:sym typeface="Arial"/>
                              </a:rPr>
                              <m:t>𝑚</m:t>
                            </m:r>
                          </m:e>
                          <m:sub>
                            <m:r>
                              <a:rPr lang="en-US" sz="1100" b="0" i="0" u="none" strike="noStrike" cap="none">
                                <a:solidFill>
                                  <a:srgbClr val="000000"/>
                                </a:solidFill>
                                <a:effectLst/>
                                <a:latin typeface="Cambria Math" panose="02040503050406030204" pitchFamily="18" charset="0"/>
                                <a:ea typeface="Arial"/>
                                <a:cs typeface="Arial"/>
                                <a:sym typeface="Arial"/>
                              </a:rPr>
                              <m:t>0</m:t>
                            </m:r>
                          </m:sub>
                        </m:sSub>
                      </m:e>
                    </m:acc>
                    <m:r>
                      <a:rPr lang="en-US" sz="1100" b="0" i="0" u="none" strike="noStrike" cap="none">
                        <a:solidFill>
                          <a:srgbClr val="000000"/>
                        </a:solidFill>
                        <a:effectLst/>
                        <a:latin typeface="Cambria Math" panose="02040503050406030204" pitchFamily="18" charset="0"/>
                        <a:ea typeface="Arial"/>
                        <a:cs typeface="Arial"/>
                        <a:sym typeface="Arial"/>
                      </a:rPr>
                      <m:t>(</m:t>
                    </m:r>
                    <m:r>
                      <a:rPr lang="en-US" sz="1100" b="0" i="1" u="none" strike="noStrike" cap="none">
                        <a:solidFill>
                          <a:srgbClr val="000000"/>
                        </a:solidFill>
                        <a:effectLst/>
                        <a:latin typeface="Cambria Math" panose="02040503050406030204" pitchFamily="18" charset="0"/>
                        <a:ea typeface="Arial"/>
                        <a:cs typeface="Arial"/>
                        <a:sym typeface="Arial"/>
                      </a:rPr>
                      <m:t>𝑋</m:t>
                    </m:r>
                    <m:r>
                      <a:rPr lang="en-US" sz="1100" b="0" i="0" u="none" strike="noStrike" cap="none">
                        <a:solidFill>
                          <a:srgbClr val="000000"/>
                        </a:solidFill>
                        <a:effectLst/>
                        <a:latin typeface="Cambria Math" panose="02040503050406030204" pitchFamily="18" charset="0"/>
                        <a:ea typeface="Arial"/>
                        <a:cs typeface="Arial"/>
                        <a:sym typeface="Arial"/>
                      </a:rPr>
                      <m:t>))</m:t>
                    </m:r>
                    <m:r>
                      <a:rPr lang="en-US" sz="1100" b="0" i="1" u="none" strike="noStrike" cap="none">
                        <a:solidFill>
                          <a:srgbClr val="000000"/>
                        </a:solidFill>
                        <a:effectLst/>
                        <a:latin typeface="Cambria Math" panose="02040503050406030204" pitchFamily="18" charset="0"/>
                        <a:ea typeface="Arial"/>
                        <a:cs typeface="Arial"/>
                        <a:sym typeface="Arial"/>
                      </a:rPr>
                      <m:t>𝐷</m:t>
                    </m:r>
                  </m:oMath>
                </a14:m>
                <a:r>
                  <a:rPr lang="en-US" sz="1100" b="0" i="0" u="none" strike="noStrike" cap="none" dirty="0">
                    <a:solidFill>
                      <a:srgbClr val="000000"/>
                    </a:solidFill>
                    <a:effectLst/>
                    <a:latin typeface="Arial"/>
                    <a:ea typeface="Arial"/>
                    <a:cs typeface="Arial"/>
                    <a:sym typeface="Arial"/>
                  </a:rPr>
                  <a:t> to obtain </a:t>
                </a:r>
                <a14:m>
                  <m:oMath xmlns:m="http://schemas.openxmlformats.org/officeDocument/2006/math">
                    <m:sSub>
                      <m:sSubPr>
                        <m:ctrlPr>
                          <a:rPr lang="en-US" sz="1100" b="0" i="1" u="none" strike="noStrike" cap="none">
                            <a:solidFill>
                              <a:srgbClr val="000000"/>
                            </a:solidFill>
                            <a:effectLst/>
                            <a:latin typeface="Cambria Math" panose="02040503050406030204" pitchFamily="18" charset="0"/>
                            <a:ea typeface="Arial"/>
                            <a:cs typeface="Arial"/>
                            <a:sym typeface="Arial"/>
                          </a:rPr>
                        </m:ctrlPr>
                      </m:sSubPr>
                      <m:e>
                        <m:acc>
                          <m:accPr>
                            <m:chr m:val="̂"/>
                            <m:ctrlPr>
                              <a:rPr lang="en-US" sz="1100" b="0" i="1" u="none" strike="noStrike" cap="none">
                                <a:solidFill>
                                  <a:srgbClr val="000000"/>
                                </a:solidFill>
                                <a:effectLst/>
                                <a:latin typeface="Cambria Math" panose="02040503050406030204" pitchFamily="18" charset="0"/>
                                <a:ea typeface="Arial"/>
                                <a:cs typeface="Arial"/>
                                <a:sym typeface="Arial"/>
                              </a:rPr>
                            </m:ctrlPr>
                          </m:accPr>
                          <m:e>
                            <m:r>
                              <a:rPr lang="en-US" sz="1100" b="0" i="1" u="none" strike="noStrike" cap="none">
                                <a:solidFill>
                                  <a:srgbClr val="000000"/>
                                </a:solidFill>
                                <a:effectLst/>
                                <a:latin typeface="Cambria Math" panose="02040503050406030204" pitchFamily="18" charset="0"/>
                                <a:ea typeface="Arial"/>
                                <a:cs typeface="Arial"/>
                                <a:sym typeface="Arial"/>
                              </a:rPr>
                              <m:t>𝜃</m:t>
                            </m:r>
                          </m:e>
                        </m:acc>
                      </m:e>
                      <m:sub>
                        <m:r>
                          <a:rPr lang="en-US" sz="1100" b="0" i="0" u="none" strike="noStrike" cap="none">
                            <a:solidFill>
                              <a:srgbClr val="000000"/>
                            </a:solidFill>
                            <a:effectLst/>
                            <a:latin typeface="Cambria Math" panose="02040503050406030204" pitchFamily="18" charset="0"/>
                            <a:ea typeface="Arial"/>
                            <a:cs typeface="Arial"/>
                            <a:sym typeface="Arial"/>
                          </a:rPr>
                          <m:t>0</m:t>
                        </m:r>
                      </m:sub>
                    </m:sSub>
                  </m:oMath>
                </a14:m>
                <a:r>
                  <a:rPr lang="en-US" sz="1100" b="0" i="0" u="none" strike="noStrike" cap="none" dirty="0">
                    <a:solidFill>
                      <a:srgbClr val="000000"/>
                    </a:solidFill>
                    <a:effectLst/>
                    <a:latin typeface="Arial"/>
                    <a:ea typeface="Arial"/>
                    <a:cs typeface="Arial"/>
                    <a:sym typeface="Arial"/>
                  </a:rPr>
                  <a:t>from (1) using the main sample. Note that the approximate </a:t>
                </a:r>
                <a:r>
                  <a:rPr lang="en-US" sz="1100" b="0" i="0" u="none" strike="noStrike" cap="none" dirty="0" err="1">
                    <a:solidFill>
                      <a:srgbClr val="000000"/>
                    </a:solidFill>
                    <a:effectLst/>
                    <a:latin typeface="Arial"/>
                    <a:ea typeface="Arial"/>
                    <a:cs typeface="Arial"/>
                    <a:sym typeface="Arial"/>
                  </a:rPr>
                  <a:t>orthogonalization</a:t>
                </a:r>
                <a:r>
                  <a:rPr lang="en-US" sz="1100" b="0" i="0" u="none" strike="noStrike" cap="none" dirty="0">
                    <a:solidFill>
                      <a:srgbClr val="000000"/>
                    </a:solidFill>
                    <a:effectLst/>
                    <a:latin typeface="Arial"/>
                    <a:ea typeface="Arial"/>
                    <a:cs typeface="Arial"/>
                    <a:sym typeface="Arial"/>
                  </a:rPr>
                  <a:t> of D from X and the approximate removal of the confounding effect by subtracting </a:t>
                </a:r>
                <a14:m>
                  <m:oMath xmlns:m="http://schemas.openxmlformats.org/officeDocument/2006/math">
                    <m:sSub>
                      <m:sSubPr>
                        <m:ctrlPr>
                          <a:rPr lang="en-US" sz="1100" b="0" i="1" u="none" strike="noStrike" cap="none">
                            <a:solidFill>
                              <a:srgbClr val="000000"/>
                            </a:solidFill>
                            <a:effectLst/>
                            <a:latin typeface="Cambria Math" panose="02040503050406030204" pitchFamily="18" charset="0"/>
                            <a:ea typeface="Arial"/>
                            <a:cs typeface="Arial"/>
                            <a:sym typeface="Arial"/>
                          </a:rPr>
                        </m:ctrlPr>
                      </m:sSubPr>
                      <m:e>
                        <m:acc>
                          <m:accPr>
                            <m:chr m:val="̂"/>
                            <m:ctrlPr>
                              <a:rPr lang="en-US" sz="1100" b="0" i="1" u="none" strike="noStrike" cap="none">
                                <a:solidFill>
                                  <a:srgbClr val="000000"/>
                                </a:solidFill>
                                <a:effectLst/>
                                <a:latin typeface="Cambria Math" panose="02040503050406030204" pitchFamily="18" charset="0"/>
                                <a:ea typeface="Arial"/>
                                <a:cs typeface="Arial"/>
                                <a:sym typeface="Arial"/>
                              </a:rPr>
                            </m:ctrlPr>
                          </m:accPr>
                          <m:e>
                            <m:r>
                              <a:rPr lang="en-US" sz="1100" b="0" i="1" u="none" strike="noStrike" cap="none">
                                <a:solidFill>
                                  <a:srgbClr val="000000"/>
                                </a:solidFill>
                                <a:effectLst/>
                                <a:latin typeface="Cambria Math" panose="02040503050406030204" pitchFamily="18" charset="0"/>
                                <a:ea typeface="Arial"/>
                                <a:cs typeface="Arial"/>
                                <a:sym typeface="Arial"/>
                              </a:rPr>
                              <m:t>𝑔</m:t>
                            </m:r>
                          </m:e>
                        </m:acc>
                      </m:e>
                      <m:sub>
                        <m:r>
                          <a:rPr lang="en-US" sz="1100" b="0" i="0" u="none" strike="noStrike" cap="none">
                            <a:solidFill>
                              <a:srgbClr val="000000"/>
                            </a:solidFill>
                            <a:effectLst/>
                            <a:latin typeface="Cambria Math" panose="02040503050406030204" pitchFamily="18" charset="0"/>
                            <a:ea typeface="Arial"/>
                            <a:cs typeface="Arial"/>
                            <a:sym typeface="Arial"/>
                          </a:rPr>
                          <m:t>0</m:t>
                        </m:r>
                      </m:sub>
                    </m:sSub>
                    <m:r>
                      <a:rPr lang="en-US" sz="1100" b="0" i="0" u="none" strike="noStrike" cap="none">
                        <a:solidFill>
                          <a:srgbClr val="000000"/>
                        </a:solidFill>
                        <a:effectLst/>
                        <a:latin typeface="Cambria Math" panose="02040503050406030204" pitchFamily="18" charset="0"/>
                        <a:ea typeface="Arial"/>
                        <a:cs typeface="Arial"/>
                        <a:sym typeface="Arial"/>
                      </a:rPr>
                      <m:t>(</m:t>
                    </m:r>
                    <m:r>
                      <a:rPr lang="en-US" sz="1100" b="0" i="1" u="none" strike="noStrike" cap="none">
                        <a:solidFill>
                          <a:srgbClr val="000000"/>
                        </a:solidFill>
                        <a:effectLst/>
                        <a:latin typeface="Cambria Math" panose="02040503050406030204" pitchFamily="18" charset="0"/>
                        <a:ea typeface="Arial"/>
                        <a:cs typeface="Arial"/>
                        <a:sym typeface="Arial"/>
                      </a:rPr>
                      <m:t>𝑋</m:t>
                    </m:r>
                    <m:r>
                      <a:rPr lang="en-US" sz="1100" b="0" i="0" u="none" strike="noStrike" cap="none">
                        <a:solidFill>
                          <a:srgbClr val="000000"/>
                        </a:solidFill>
                        <a:effectLst/>
                        <a:latin typeface="Cambria Math" panose="02040503050406030204" pitchFamily="18" charset="0"/>
                        <a:ea typeface="Arial"/>
                        <a:cs typeface="Arial"/>
                        <a:sym typeface="Arial"/>
                      </a:rPr>
                      <m:t>)</m:t>
                    </m:r>
                  </m:oMath>
                </a14:m>
                <a:r>
                  <a:rPr lang="en-US" sz="1100" b="0" i="0" u="none" strike="noStrike" cap="none" dirty="0">
                    <a:solidFill>
                      <a:srgbClr val="000000"/>
                    </a:solidFill>
                    <a:effectLst/>
                    <a:latin typeface="Arial"/>
                    <a:ea typeface="Arial"/>
                    <a:cs typeface="Arial"/>
                    <a:sym typeface="Arial"/>
                  </a:rPr>
                  <a:t>in the second step removes the </a:t>
                </a:r>
                <a:r>
                  <a:rPr lang="en-US" sz="1100" b="0" i="0" u="none" strike="noStrike" cap="none" dirty="0" err="1">
                    <a:solidFill>
                      <a:srgbClr val="000000"/>
                    </a:solidFill>
                    <a:effectLst/>
                    <a:latin typeface="Arial"/>
                    <a:ea typeface="Arial"/>
                    <a:cs typeface="Arial"/>
                    <a:sym typeface="Arial"/>
                  </a:rPr>
                  <a:t>regularisation</a:t>
                </a:r>
                <a:r>
                  <a:rPr lang="en-US" sz="1100" b="0" i="0" u="none" strike="noStrike" cap="none" dirty="0">
                    <a:solidFill>
                      <a:srgbClr val="000000"/>
                    </a:solidFill>
                    <a:effectLst/>
                    <a:latin typeface="Arial"/>
                    <a:ea typeface="Arial"/>
                    <a:cs typeface="Arial"/>
                    <a:sym typeface="Arial"/>
                  </a:rPr>
                  <a:t> bias</a:t>
                </a:r>
                <a:r>
                  <a:rPr lang="en-US" sz="1100" b="0" i="0" u="none" strike="noStrike" cap="none" dirty="0" smtClean="0">
                    <a:solidFill>
                      <a:srgbClr val="000000"/>
                    </a:solidFill>
                    <a:effectLst/>
                    <a:latin typeface="Arial"/>
                    <a:ea typeface="Arial"/>
                    <a:cs typeface="Arial"/>
                    <a:sym typeface="Arial"/>
                  </a:rPr>
                  <a:t>.</a:t>
                </a:r>
              </a:p>
              <a:p>
                <a:r>
                  <a:rPr lang="en-CA" sz="1100" b="0" i="0" u="none" strike="noStrike" cap="none" dirty="0" smtClean="0">
                    <a:solidFill>
                      <a:srgbClr val="000000"/>
                    </a:solidFill>
                    <a:effectLst/>
                    <a:latin typeface="Arial"/>
                    <a:ea typeface="Arial"/>
                    <a:cs typeface="Arial"/>
                    <a:sym typeface="Arial"/>
                  </a:rPr>
                  <a:t>Stripping out the X’s from D,</a:t>
                </a:r>
                <a:r>
                  <a:rPr lang="en-CA" sz="1100" b="0" i="0" u="none" strike="noStrike" cap="none" baseline="0" dirty="0" smtClean="0">
                    <a:solidFill>
                      <a:srgbClr val="000000"/>
                    </a:solidFill>
                    <a:effectLst/>
                    <a:latin typeface="Arial"/>
                    <a:ea typeface="Arial"/>
                    <a:cs typeface="Arial"/>
                    <a:sym typeface="Arial"/>
                  </a:rPr>
                  <a:t> and stripping out the g(X) from Y.   V-hat x D is stripping out all of the parts of D that depend on X (i.e. it *is* the </a:t>
                </a:r>
                <a:r>
                  <a:rPr lang="en-CA" sz="1100" b="0" i="0" u="none" strike="noStrike" cap="none" baseline="0" dirty="0" err="1" smtClean="0">
                    <a:solidFill>
                      <a:srgbClr val="000000"/>
                    </a:solidFill>
                    <a:effectLst/>
                    <a:latin typeface="Arial"/>
                    <a:ea typeface="Arial"/>
                    <a:cs typeface="Arial"/>
                    <a:sym typeface="Arial"/>
                  </a:rPr>
                  <a:t>orthogonalization</a:t>
                </a:r>
                <a:r>
                  <a:rPr lang="en-CA" sz="1100" b="0" i="0" u="none" strike="noStrike" cap="none" baseline="0" smtClean="0">
                    <a:solidFill>
                      <a:srgbClr val="000000"/>
                    </a:solidFill>
                    <a:effectLst/>
                    <a:latin typeface="Arial"/>
                    <a:ea typeface="Arial"/>
                    <a:cs typeface="Arial"/>
                    <a:sym typeface="Arial"/>
                  </a:rPr>
                  <a:t> of D)</a:t>
                </a:r>
                <a:endParaRPr lang="en-CA" sz="1100" b="0" i="0" u="none" strike="noStrike" cap="none" dirty="0" smtClean="0">
                  <a:solidFill>
                    <a:srgbClr val="000000"/>
                  </a:solidFill>
                  <a:effectLst/>
                  <a:latin typeface="Arial"/>
                  <a:ea typeface="Arial"/>
                  <a:cs typeface="Arial"/>
                  <a:sym typeface="Arial"/>
                </a:endParaRPr>
              </a:p>
              <a:p>
                <a:endParaRPr lang="en-US" sz="1100" b="0" i="0" u="none" strike="noStrike" cap="none" dirty="0" smtClean="0">
                  <a:solidFill>
                    <a:srgbClr val="000000"/>
                  </a:solidFill>
                  <a:effectLst/>
                  <a:latin typeface="Arial"/>
                  <a:ea typeface="Arial"/>
                  <a:cs typeface="Arial"/>
                  <a:sym typeface="Arial"/>
                </a:endParaRPr>
              </a:p>
              <a:p>
                <a:r>
                  <a:rPr lang="en-CA" sz="1100" b="0" i="0" u="none" strike="noStrike" cap="none" dirty="0" smtClean="0">
                    <a:solidFill>
                      <a:srgbClr val="000000"/>
                    </a:solidFill>
                    <a:effectLst/>
                    <a:latin typeface="Arial"/>
                    <a:cs typeface="Arial"/>
                    <a:sym typeface="Arial"/>
                  </a:rPr>
                  <a:t>Example:</a:t>
                </a:r>
                <a:r>
                  <a:rPr lang="en-CA" sz="1100" b="0" i="0" u="none" strike="noStrike" cap="none" baseline="0" dirty="0" smtClean="0">
                    <a:solidFill>
                      <a:srgbClr val="000000"/>
                    </a:solidFill>
                    <a:effectLst/>
                    <a:latin typeface="Arial"/>
                    <a:cs typeface="Arial"/>
                    <a:sym typeface="Arial"/>
                  </a:rPr>
                  <a:t> Agricultural value = irrigation + other stuff, where other stuff is a function of geographic characteristics (X), and irrigation is also determined by geographic characteristics (X).   Estimate the size of irrigation on geographic factors, and estimate ag value on geographic factors.  Then strip out the effect of geographic factors from Ag value, leaving only the </a:t>
                </a:r>
                <a:endParaRPr lang="en-US" dirty="0"/>
              </a:p>
            </p:txBody>
          </p:sp>
        </mc:Choice>
        <mc:Fallback xmlns="">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The idea behind DML is to offset the </a:t>
                </a:r>
                <a:r>
                  <a:rPr lang="en-US" sz="1100" b="0" i="0" u="none" strike="noStrike" cap="none" dirty="0" err="1" smtClean="0">
                    <a:solidFill>
                      <a:srgbClr val="000000"/>
                    </a:solidFill>
                    <a:effectLst/>
                    <a:latin typeface="Arial"/>
                    <a:ea typeface="Arial"/>
                    <a:cs typeface="Arial"/>
                    <a:sym typeface="Arial"/>
                  </a:rPr>
                  <a:t>regularisation</a:t>
                </a:r>
                <a:r>
                  <a:rPr lang="en-US" sz="1100" b="0" i="0" u="none" strike="noStrike" cap="none" dirty="0" smtClean="0">
                    <a:solidFill>
                      <a:srgbClr val="000000"/>
                    </a:solidFill>
                    <a:effectLst/>
                    <a:latin typeface="Arial"/>
                    <a:ea typeface="Arial"/>
                    <a:cs typeface="Arial"/>
                    <a:sym typeface="Arial"/>
                  </a:rPr>
                  <a:t> bias by </a:t>
                </a:r>
                <a:r>
                  <a:rPr lang="en-US" sz="1100" b="0" i="0" u="none" strike="noStrike" cap="none" dirty="0" err="1" smtClean="0">
                    <a:solidFill>
                      <a:srgbClr val="000000"/>
                    </a:solidFill>
                    <a:effectLst/>
                    <a:latin typeface="Arial"/>
                    <a:ea typeface="Arial"/>
                    <a:cs typeface="Arial"/>
                    <a:sym typeface="Arial"/>
                  </a:rPr>
                  <a:t>orthogonalizing</a:t>
                </a:r>
                <a:r>
                  <a:rPr lang="en-US" sz="1100" b="0" i="0" u="none" strike="noStrike" cap="none" dirty="0" smtClean="0">
                    <a:solidFill>
                      <a:srgbClr val="000000"/>
                    </a:solidFill>
                    <a:effectLst/>
                    <a:latin typeface="Arial"/>
                    <a:ea typeface="Arial"/>
                    <a:cs typeface="Arial"/>
                    <a:sym typeface="Arial"/>
                  </a:rPr>
                  <a:t> D in (1) with respect to X. In a first step, split the sample, train </a:t>
                </a:r>
                <a:r>
                  <a:rPr lang="en-US" sz="1100" b="0" i="0" u="none" strike="noStrike" cap="none">
                    <a:solidFill>
                      <a:srgbClr val="000000"/>
                    </a:solidFill>
                    <a:effectLst/>
                    <a:latin typeface="Arial"/>
                    <a:ea typeface="Arial"/>
                    <a:cs typeface="Arial"/>
                    <a:sym typeface="Arial"/>
                  </a:rPr>
                  <a:t>𝑔 ̂_0 (𝑋)</a:t>
                </a:r>
                <a:r>
                  <a:rPr lang="en-US" sz="1100" b="0" i="0" u="none" strike="noStrike" cap="none" dirty="0">
                    <a:solidFill>
                      <a:srgbClr val="000000"/>
                    </a:solidFill>
                    <a:effectLst/>
                    <a:latin typeface="Arial"/>
                    <a:ea typeface="Arial"/>
                    <a:cs typeface="Arial"/>
                    <a:sym typeface="Arial"/>
                  </a:rPr>
                  <a:t> based on (1) and </a:t>
                </a:r>
                <a:r>
                  <a:rPr lang="en-US" sz="1100" b="0" i="0" u="none" strike="noStrike" cap="none">
                    <a:solidFill>
                      <a:srgbClr val="000000"/>
                    </a:solidFill>
                    <a:effectLst/>
                    <a:latin typeface="Arial"/>
                    <a:ea typeface="Arial"/>
                    <a:cs typeface="Arial"/>
                    <a:sym typeface="Arial"/>
                  </a:rPr>
                  <a:t>𝑚 ̂_0 (𝑋)</a:t>
                </a:r>
                <a:r>
                  <a:rPr lang="en-US" sz="1100" b="0" i="0" u="none" strike="noStrike" cap="none" dirty="0">
                    <a:solidFill>
                      <a:srgbClr val="000000"/>
                    </a:solidFill>
                    <a:effectLst/>
                    <a:latin typeface="Arial"/>
                    <a:ea typeface="Arial"/>
                    <a:cs typeface="Arial"/>
                    <a:sym typeface="Arial"/>
                  </a:rPr>
                  <a:t> based on (2) using one part of the sample. This step is responsible for the name of the approach. In the second step, regress </a:t>
                </a:r>
                <a:r>
                  <a:rPr lang="en-US" sz="1100" b="0" i="0" u="none" strike="noStrike" cap="none">
                    <a:solidFill>
                      <a:srgbClr val="000000"/>
                    </a:solidFill>
                    <a:effectLst/>
                    <a:latin typeface="Arial"/>
                    <a:ea typeface="Arial"/>
                    <a:cs typeface="Arial"/>
                    <a:sym typeface="Arial"/>
                  </a:rPr>
                  <a:t>𝑌−𝑔 ̂_0 (𝑋)</a:t>
                </a:r>
                <a:r>
                  <a:rPr lang="en-US" sz="1100" b="0" i="0" u="none" strike="noStrike" cap="none" dirty="0">
                    <a:solidFill>
                      <a:srgbClr val="000000"/>
                    </a:solidFill>
                    <a:effectLst/>
                    <a:latin typeface="Arial"/>
                    <a:ea typeface="Arial"/>
                    <a:cs typeface="Arial"/>
                    <a:sym typeface="Arial"/>
                  </a:rPr>
                  <a:t> on </a:t>
                </a:r>
                <a:r>
                  <a:rPr lang="en-US" sz="1100" b="0" i="0" u="none" strike="noStrike" cap="none">
                    <a:solidFill>
                      <a:srgbClr val="000000"/>
                    </a:solidFill>
                    <a:effectLst/>
                    <a:latin typeface="Arial"/>
                    <a:ea typeface="Arial"/>
                    <a:cs typeface="Arial"/>
                    <a:sym typeface="Arial"/>
                  </a:rPr>
                  <a:t>𝑉 ̂𝐷=(𝐷−</a:t>
                </a:r>
                <a:r>
                  <a:rPr lang="en-US" sz="1100" b="0" i="0" u="none" strike="noStrike" cap="none">
                    <a:solidFill>
                      <a:srgbClr val="000000"/>
                    </a:solidFill>
                    <a:effectLst/>
                    <a:latin typeface="Arial"/>
                    <a:cs typeface="Arial"/>
                    <a:sym typeface="Arial"/>
                  </a:rPr>
                  <a:t>(</a:t>
                </a:r>
                <a:r>
                  <a:rPr lang="en-US" sz="1100" b="0" i="0" u="none" strike="noStrike" cap="none">
                    <a:solidFill>
                      <a:srgbClr val="000000"/>
                    </a:solidFill>
                    <a:effectLst/>
                    <a:latin typeface="Arial"/>
                    <a:ea typeface="Arial"/>
                    <a:cs typeface="Arial"/>
                    <a:sym typeface="Arial"/>
                  </a:rPr>
                  <a:t>𝑚_0 ) ̂(𝑋))𝐷</a:t>
                </a:r>
                <a:r>
                  <a:rPr lang="en-US" sz="1100" b="0" i="0" u="none" strike="noStrike" cap="none" dirty="0">
                    <a:solidFill>
                      <a:srgbClr val="000000"/>
                    </a:solidFill>
                    <a:effectLst/>
                    <a:latin typeface="Arial"/>
                    <a:ea typeface="Arial"/>
                    <a:cs typeface="Arial"/>
                    <a:sym typeface="Arial"/>
                  </a:rPr>
                  <a:t> to obtain </a:t>
                </a:r>
                <a:r>
                  <a:rPr lang="en-US" sz="1100" b="0" i="0" u="none" strike="noStrike" cap="none">
                    <a:solidFill>
                      <a:srgbClr val="000000"/>
                    </a:solidFill>
                    <a:effectLst/>
                    <a:latin typeface="Arial"/>
                    <a:ea typeface="Arial"/>
                    <a:cs typeface="Arial"/>
                    <a:sym typeface="Arial"/>
                  </a:rPr>
                  <a:t>𝜃 ̂_0</a:t>
                </a:r>
                <a:r>
                  <a:rPr lang="en-US" sz="1100" b="0" i="0" u="none" strike="noStrike" cap="none" dirty="0">
                    <a:solidFill>
                      <a:srgbClr val="000000"/>
                    </a:solidFill>
                    <a:effectLst/>
                    <a:latin typeface="Arial"/>
                    <a:ea typeface="Arial"/>
                    <a:cs typeface="Arial"/>
                    <a:sym typeface="Arial"/>
                  </a:rPr>
                  <a:t>from (1) using the main sample. Note that the approximate </a:t>
                </a:r>
                <a:r>
                  <a:rPr lang="en-US" sz="1100" b="0" i="0" u="none" strike="noStrike" cap="none" dirty="0" err="1">
                    <a:solidFill>
                      <a:srgbClr val="000000"/>
                    </a:solidFill>
                    <a:effectLst/>
                    <a:latin typeface="Arial"/>
                    <a:ea typeface="Arial"/>
                    <a:cs typeface="Arial"/>
                    <a:sym typeface="Arial"/>
                  </a:rPr>
                  <a:t>orthogonalization</a:t>
                </a:r>
                <a:r>
                  <a:rPr lang="en-US" sz="1100" b="0" i="0" u="none" strike="noStrike" cap="none" dirty="0">
                    <a:solidFill>
                      <a:srgbClr val="000000"/>
                    </a:solidFill>
                    <a:effectLst/>
                    <a:latin typeface="Arial"/>
                    <a:ea typeface="Arial"/>
                    <a:cs typeface="Arial"/>
                    <a:sym typeface="Arial"/>
                  </a:rPr>
                  <a:t> of D from X and the approximate removal of the confounding effect by subtracting </a:t>
                </a:r>
                <a:r>
                  <a:rPr lang="en-US" sz="1100" b="0" i="0" u="none" strike="noStrike" cap="none">
                    <a:solidFill>
                      <a:srgbClr val="000000"/>
                    </a:solidFill>
                    <a:effectLst/>
                    <a:latin typeface="Arial"/>
                    <a:ea typeface="Arial"/>
                    <a:cs typeface="Arial"/>
                    <a:sym typeface="Arial"/>
                  </a:rPr>
                  <a:t>𝑔 ̂_0 (𝑋)</a:t>
                </a:r>
                <a:r>
                  <a:rPr lang="en-US" sz="1100" b="0" i="0" u="none" strike="noStrike" cap="none" dirty="0">
                    <a:solidFill>
                      <a:srgbClr val="000000"/>
                    </a:solidFill>
                    <a:effectLst/>
                    <a:latin typeface="Arial"/>
                    <a:ea typeface="Arial"/>
                    <a:cs typeface="Arial"/>
                    <a:sym typeface="Arial"/>
                  </a:rPr>
                  <a:t>in the second step removes the </a:t>
                </a:r>
                <a:r>
                  <a:rPr lang="en-US" sz="1100" b="0" i="0" u="none" strike="noStrike" cap="none" dirty="0" err="1">
                    <a:solidFill>
                      <a:srgbClr val="000000"/>
                    </a:solidFill>
                    <a:effectLst/>
                    <a:latin typeface="Arial"/>
                    <a:ea typeface="Arial"/>
                    <a:cs typeface="Arial"/>
                    <a:sym typeface="Arial"/>
                  </a:rPr>
                  <a:t>regularisation</a:t>
                </a:r>
                <a:r>
                  <a:rPr lang="en-US" sz="1100" b="0" i="0" u="none" strike="noStrike" cap="none" dirty="0">
                    <a:solidFill>
                      <a:srgbClr val="000000"/>
                    </a:solidFill>
                    <a:effectLst/>
                    <a:latin typeface="Arial"/>
                    <a:ea typeface="Arial"/>
                    <a:cs typeface="Arial"/>
                    <a:sym typeface="Arial"/>
                  </a:rPr>
                  <a:t> bias.</a:t>
                </a:r>
                <a:endParaRPr lang="en-US" dirty="0"/>
              </a:p>
            </p:txBody>
          </p:sp>
        </mc:Fallback>
      </mc:AlternateContent>
    </p:spTree>
    <p:extLst>
      <p:ext uri="{BB962C8B-B14F-4D97-AF65-F5344CB8AC3E}">
        <p14:creationId xmlns:p14="http://schemas.microsoft.com/office/powerpoint/2010/main" val="1078767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smtClean="0"/>
              <a:t>Two farms with the same revenue</a:t>
            </a:r>
            <a:r>
              <a:rPr lang="en-CA" baseline="0" dirty="0" smtClean="0"/>
              <a:t> might have very different ‘structures’</a:t>
            </a:r>
          </a:p>
          <a:p>
            <a:endParaRPr lang="en-US" dirty="0"/>
          </a:p>
        </p:txBody>
      </p:sp>
    </p:spTree>
    <p:extLst>
      <p:ext uri="{BB962C8B-B14F-4D97-AF65-F5344CB8AC3E}">
        <p14:creationId xmlns:p14="http://schemas.microsoft.com/office/powerpoint/2010/main" val="24725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5382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1704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For example cluster </a:t>
            </a:r>
            <a:r>
              <a:rPr lang="en-US" sz="1100" b="0" i="1" u="none" strike="noStrike" cap="none" dirty="0" smtClean="0">
                <a:solidFill>
                  <a:srgbClr val="000000"/>
                </a:solidFill>
                <a:effectLst/>
                <a:latin typeface="Arial"/>
                <a:ea typeface="Arial"/>
                <a:cs typeface="Arial"/>
                <a:sym typeface="Arial"/>
              </a:rPr>
              <a:t>a</a:t>
            </a:r>
            <a:r>
              <a:rPr lang="en-US" sz="1100" b="0" i="0" u="none" strike="noStrike" cap="none" dirty="0" smtClean="0">
                <a:solidFill>
                  <a:srgbClr val="000000"/>
                </a:solidFill>
                <a:effectLst/>
                <a:latin typeface="Arial"/>
                <a:ea typeface="Arial"/>
                <a:cs typeface="Arial"/>
                <a:sym typeface="Arial"/>
              </a:rPr>
              <a:t> for farms in figure 2 correspond to farms with &lt;50 sheep for which rates are reduced from 1326 to 1000 (resulting in a change in marginal subsidy equal to 326). Cluster </a:t>
            </a:r>
            <a:r>
              <a:rPr lang="en-US" sz="1100" b="0" i="1" u="none" strike="noStrike" cap="none" dirty="0" smtClean="0">
                <a:solidFill>
                  <a:srgbClr val="000000"/>
                </a:solidFill>
                <a:effectLst/>
                <a:latin typeface="Arial"/>
                <a:ea typeface="Arial"/>
                <a:cs typeface="Arial"/>
                <a:sym typeface="Arial"/>
              </a:rPr>
              <a:t>b</a:t>
            </a:r>
            <a:r>
              <a:rPr lang="en-US" sz="1100" b="0" i="0" u="none" strike="noStrike" cap="none" dirty="0" smtClean="0">
                <a:solidFill>
                  <a:srgbClr val="000000"/>
                </a:solidFill>
                <a:effectLst/>
                <a:latin typeface="Arial"/>
                <a:ea typeface="Arial"/>
                <a:cs typeface="Arial"/>
                <a:sym typeface="Arial"/>
              </a:rPr>
              <a:t> correspond to farms with 50&lt;sheep&lt;100 sheep where rates are reduced from 1070 to 1000. Cluster c correspond to farms with 100&lt;sheep&lt;200 sheep where rates are reduced from 347 to 250. The changes in marginal subsidies for clusters a, b and c are represented by the red areas between the blue lines in figure 1. Cluster </a:t>
            </a:r>
            <a:r>
              <a:rPr lang="en-US" sz="1100" b="0" i="1" u="none" strike="noStrike" cap="none" dirty="0" smtClean="0">
                <a:solidFill>
                  <a:srgbClr val="000000"/>
                </a:solidFill>
                <a:effectLst/>
                <a:latin typeface="Arial"/>
                <a:ea typeface="Arial"/>
                <a:cs typeface="Arial"/>
                <a:sym typeface="Arial"/>
              </a:rPr>
              <a:t>d</a:t>
            </a:r>
            <a:r>
              <a:rPr lang="en-US" sz="1100" b="0" i="0" u="none" strike="noStrike" cap="none" dirty="0" smtClean="0">
                <a:solidFill>
                  <a:srgbClr val="000000"/>
                </a:solidFill>
                <a:effectLst/>
                <a:latin typeface="Arial"/>
                <a:ea typeface="Arial"/>
                <a:cs typeface="Arial"/>
                <a:sym typeface="Arial"/>
              </a:rPr>
              <a:t> corresponds to farms with between 200 and 300 sheep, where rates where increase from 210 to 250 and cluster </a:t>
            </a:r>
            <a:r>
              <a:rPr lang="en-US" sz="1100" b="0" i="1" u="none" strike="noStrike" cap="none" dirty="0" smtClean="0">
                <a:solidFill>
                  <a:srgbClr val="000000"/>
                </a:solidFill>
                <a:effectLst/>
                <a:latin typeface="Arial"/>
                <a:ea typeface="Arial"/>
                <a:cs typeface="Arial"/>
                <a:sym typeface="Arial"/>
              </a:rPr>
              <a:t>e</a:t>
            </a:r>
            <a:r>
              <a:rPr lang="en-US" sz="1100" b="0" i="0" u="none" strike="noStrike" cap="none" dirty="0" smtClean="0">
                <a:solidFill>
                  <a:srgbClr val="000000"/>
                </a:solidFill>
                <a:effectLst/>
                <a:latin typeface="Arial"/>
                <a:ea typeface="Arial"/>
                <a:cs typeface="Arial"/>
                <a:sym typeface="Arial"/>
              </a:rPr>
              <a:t> correspond to farm with more than 300 sheep, where rates where increase from 0 to 250. </a:t>
            </a:r>
            <a:endParaRPr lang="en-US" dirty="0"/>
          </a:p>
        </p:txBody>
      </p:sp>
    </p:spTree>
    <p:extLst>
      <p:ext uri="{BB962C8B-B14F-4D97-AF65-F5344CB8AC3E}">
        <p14:creationId xmlns:p14="http://schemas.microsoft.com/office/powerpoint/2010/main" val="4266511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c3592199b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c3592199b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625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smtClean="0">
                <a:solidFill>
                  <a:srgbClr val="000000"/>
                </a:solidFill>
                <a:effectLst/>
                <a:latin typeface="Arial"/>
                <a:ea typeface="Arial"/>
                <a:cs typeface="Arial"/>
                <a:sym typeface="Arial"/>
              </a:rPr>
              <a:t>The crucial feature of an RNN is that past information is carried across time using a </a:t>
            </a:r>
            <a:r>
              <a:rPr lang="en-US" sz="1100" b="0" i="1" u="none" strike="noStrike" cap="none" dirty="0" smtClean="0">
                <a:solidFill>
                  <a:srgbClr val="000000"/>
                </a:solidFill>
                <a:effectLst/>
                <a:latin typeface="Arial"/>
                <a:ea typeface="Arial"/>
                <a:cs typeface="Arial"/>
                <a:sym typeface="Arial"/>
              </a:rPr>
              <a:t>cell state</a:t>
            </a:r>
            <a:r>
              <a:rPr lang="en-US" sz="1100" b="0" i="0" u="none" strike="noStrike" cap="none" dirty="0" smtClean="0">
                <a:solidFill>
                  <a:srgbClr val="000000"/>
                </a:solidFill>
                <a:effectLst/>
                <a:latin typeface="Arial"/>
                <a:ea typeface="Arial"/>
                <a:cs typeface="Arial"/>
                <a:sym typeface="Arial"/>
              </a:rPr>
              <a:t> vector. This cell state vector as well as the new incoming information from the explanatory variables in each time step is processed in the LSTM cells using different </a:t>
            </a:r>
            <a:r>
              <a:rPr lang="en-US" sz="1100" b="0" i="1" u="none" strike="noStrike" cap="none" dirty="0" smtClean="0">
                <a:solidFill>
                  <a:srgbClr val="000000"/>
                </a:solidFill>
                <a:effectLst/>
                <a:latin typeface="Arial"/>
                <a:ea typeface="Arial"/>
                <a:cs typeface="Arial"/>
                <a:sym typeface="Arial"/>
              </a:rPr>
              <a:t>gates</a:t>
            </a:r>
            <a:r>
              <a:rPr lang="en-US" sz="1100" b="0" i="0" u="none" strike="noStrike" cap="none" dirty="0" smtClean="0">
                <a:solidFill>
                  <a:srgbClr val="000000"/>
                </a:solidFill>
                <a:effectLst/>
                <a:latin typeface="Arial"/>
                <a:ea typeface="Arial"/>
                <a:cs typeface="Arial"/>
                <a:sym typeface="Arial"/>
              </a:rPr>
              <a:t>. Intuitively, these gates, determine which past and new information is forgotten or maintained. A crucial feature is that the model learns by itself in which way forgetting and maintaining this information should take place.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u="none" strike="noStrike" cap="none" dirty="0" smtClean="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3444880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3171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623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3592199b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4c3592199b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644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c3592199b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c3592199b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c3592199b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c3592199b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u="sng" dirty="0">
                <a:solidFill>
                  <a:schemeClr val="hlink"/>
                </a:solidFill>
                <a:hlinkClick r:id="rId3"/>
              </a:rPr>
              <a:t>http://</a:t>
            </a:r>
            <a:r>
              <a:rPr lang="de" u="sng" dirty="0" smtClean="0">
                <a:solidFill>
                  <a:schemeClr val="hlink"/>
                </a:solidFill>
                <a:hlinkClick r:id="rId3"/>
              </a:rPr>
              <a:t>neuralnetworksanddeeplearning.com/index.html</a:t>
            </a:r>
            <a:endParaRPr lang="de" u="sng" dirty="0" smtClean="0">
              <a:solidFill>
                <a:schemeClr val="hlink"/>
              </a:solidFill>
            </a:endParaRPr>
          </a:p>
          <a:p>
            <a:pPr marL="0" lvl="0" indent="0" algn="l" rtl="0">
              <a:spcBef>
                <a:spcPts val="0"/>
              </a:spcBef>
              <a:spcAft>
                <a:spcPts val="0"/>
              </a:spcAft>
              <a:buNone/>
            </a:pPr>
            <a:endParaRPr lang="de" u="sng" dirty="0" smtClean="0">
              <a:solidFill>
                <a:schemeClr val="hlink"/>
              </a:solidFill>
            </a:endParaRPr>
          </a:p>
          <a:p>
            <a:pPr marL="0" lvl="0" indent="0" algn="l" rtl="0">
              <a:spcBef>
                <a:spcPts val="0"/>
              </a:spcBef>
              <a:spcAft>
                <a:spcPts val="0"/>
              </a:spcAft>
              <a:buNone/>
            </a:pPr>
            <a:r>
              <a:rPr lang="de" u="none" dirty="0" smtClean="0">
                <a:solidFill>
                  <a:schemeClr val="hlink"/>
                </a:solidFill>
              </a:rPr>
              <a:t>The</a:t>
            </a:r>
            <a:r>
              <a:rPr lang="de" u="none" baseline="0" dirty="0" smtClean="0">
                <a:solidFill>
                  <a:schemeClr val="hlink"/>
                </a:solidFill>
              </a:rPr>
              <a:t> idea is that h is a weighted average of all of the X‘s (plus a shifter), and y is a weighted average of the h‘s.  All of the weights and shifters are parameters used to train the model.  The machine learns as you feed it in labelled data based on a given penalty function (e.g. </a:t>
            </a:r>
            <a:r>
              <a:rPr lang="en-US" u="none" baseline="0" dirty="0" smtClean="0">
                <a:solidFill>
                  <a:schemeClr val="hlink"/>
                </a:solidFill>
              </a:rPr>
              <a:t>S</a:t>
            </a:r>
            <a:r>
              <a:rPr lang="de" u="none" baseline="0" dirty="0" smtClean="0">
                <a:solidFill>
                  <a:schemeClr val="hlink"/>
                </a:solidFill>
              </a:rPr>
              <a:t>um of squared errors)</a:t>
            </a:r>
            <a:endParaRPr u="none"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c3592199b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c3592199b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c3592199b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c3592199b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b18c365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b18c365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b18c365d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b18c365d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endParaRPr sz="1200">
              <a:latin typeface="Lato"/>
              <a:ea typeface="Lato"/>
              <a:cs typeface="Lato"/>
              <a:sym typeface="Lato"/>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2" Type="http://schemas.openxmlformats.org/officeDocument/2006/relationships/hyperlink" Target="https://paperpile.com/c/XiF5QJ/uSUW/?noauthor=1"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32782"/>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 sz="3600" dirty="0"/>
              <a:t>Machine Learning </a:t>
            </a:r>
            <a:endParaRPr sz="3600" dirty="0"/>
          </a:p>
          <a:p>
            <a:pPr marL="0" lvl="0" indent="0" algn="l" rtl="0">
              <a:spcBef>
                <a:spcPts val="0"/>
              </a:spcBef>
              <a:spcAft>
                <a:spcPts val="0"/>
              </a:spcAft>
              <a:buNone/>
            </a:pPr>
            <a:r>
              <a:rPr lang="de" sz="3600" dirty="0"/>
              <a:t>in </a:t>
            </a:r>
            <a:r>
              <a:rPr lang="de" sz="3600" dirty="0" smtClean="0"/>
              <a:t>Agricultural, Environmental </a:t>
            </a:r>
            <a:r>
              <a:rPr lang="de" sz="3600" dirty="0"/>
              <a:t>and Applied Economics</a:t>
            </a:r>
            <a:r>
              <a:rPr lang="de" dirty="0"/>
              <a:t> </a:t>
            </a:r>
            <a:endParaRPr dirty="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228600" lvl="0" indent="0" algn="l" rtl="0">
              <a:lnSpc>
                <a:spcPct val="150000"/>
              </a:lnSpc>
              <a:spcBef>
                <a:spcPts val="0"/>
              </a:spcBef>
              <a:spcAft>
                <a:spcPts val="0"/>
              </a:spcAft>
              <a:buClr>
                <a:schemeClr val="dk1"/>
              </a:buClr>
              <a:buSzPts val="1100"/>
              <a:buFont typeface="Arial"/>
              <a:buNone/>
            </a:pPr>
            <a:r>
              <a:rPr lang="de"/>
              <a:t>Hugo Storm, Kathy Baylis, Thomas Heckelei</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Extract information from unstructured data </a:t>
            </a:r>
            <a:endParaRPr/>
          </a:p>
        </p:txBody>
      </p:sp>
      <p:sp>
        <p:nvSpPr>
          <p:cNvPr id="214" name="Google Shape;214;p27"/>
          <p:cNvSpPr txBox="1">
            <a:spLocks noGrp="1"/>
          </p:cNvSpPr>
          <p:nvPr>
            <p:ph type="body" idx="1"/>
          </p:nvPr>
        </p:nvSpPr>
        <p:spPr>
          <a:xfrm>
            <a:off x="729325" y="2078875"/>
            <a:ext cx="41652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de" sz="1800" i="1" dirty="0"/>
              <a:t>Unstructured data</a:t>
            </a:r>
            <a:r>
              <a:rPr lang="de" sz="1800" dirty="0"/>
              <a:t> = everything that cannot be processed in a spreadsheet </a:t>
            </a:r>
            <a:endParaRPr sz="1800" dirty="0"/>
          </a:p>
          <a:p>
            <a:pPr marL="457200" lvl="0" indent="-342900" algn="l" rtl="0">
              <a:spcBef>
                <a:spcPts val="0"/>
              </a:spcBef>
              <a:spcAft>
                <a:spcPts val="0"/>
              </a:spcAft>
              <a:buSzPts val="1800"/>
              <a:buChar char="●"/>
            </a:pPr>
            <a:r>
              <a:rPr lang="de" sz="1800" dirty="0"/>
              <a:t>Examples: (remote sensing) images, text, cell phone </a:t>
            </a:r>
            <a:r>
              <a:rPr lang="de" sz="1800" dirty="0" smtClean="0"/>
              <a:t>records, weather</a:t>
            </a:r>
            <a:endParaRPr sz="1800" dirty="0"/>
          </a:p>
          <a:p>
            <a:pPr marL="457200" lvl="0" indent="-342900" algn="l" rtl="0">
              <a:spcBef>
                <a:spcPts val="0"/>
              </a:spcBef>
              <a:spcAft>
                <a:spcPts val="0"/>
              </a:spcAft>
              <a:buSzPts val="1800"/>
              <a:buChar char="●"/>
            </a:pPr>
            <a:r>
              <a:rPr lang="de" sz="1800" dirty="0"/>
              <a:t>Current approach: extract hand crafted features</a:t>
            </a:r>
            <a:endParaRPr sz="1800" dirty="0"/>
          </a:p>
        </p:txBody>
      </p:sp>
      <p:sp>
        <p:nvSpPr>
          <p:cNvPr id="215" name="Google Shape;215;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10</a:t>
            </a:fld>
            <a:endParaRPr/>
          </a:p>
        </p:txBody>
      </p:sp>
      <p:sp>
        <p:nvSpPr>
          <p:cNvPr id="216" name="Google Shape;216;p27"/>
          <p:cNvSpPr txBox="1">
            <a:spLocks noGrp="1"/>
          </p:cNvSpPr>
          <p:nvPr>
            <p:ph type="body" idx="2"/>
          </p:nvPr>
        </p:nvSpPr>
        <p:spPr>
          <a:xfrm>
            <a:off x="5024604" y="2078875"/>
            <a:ext cx="37743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de" sz="1800" b="1"/>
              <a:t>ML approches</a:t>
            </a:r>
            <a:r>
              <a:rPr lang="de" sz="1800"/>
              <a:t> </a:t>
            </a:r>
            <a:endParaRPr sz="1800"/>
          </a:p>
          <a:p>
            <a:pPr marL="0" lvl="0" indent="0" algn="l" rtl="0">
              <a:lnSpc>
                <a:spcPct val="100000"/>
              </a:lnSpc>
              <a:spcBef>
                <a:spcPts val="0"/>
              </a:spcBef>
              <a:spcAft>
                <a:spcPts val="0"/>
              </a:spcAft>
              <a:buNone/>
            </a:pPr>
            <a:r>
              <a:rPr lang="de" sz="1800"/>
              <a:t>1) End-to-end learning</a:t>
            </a:r>
            <a:endParaRPr sz="1800"/>
          </a:p>
          <a:p>
            <a:pPr marL="0" lvl="0" indent="0" algn="l" rtl="0">
              <a:lnSpc>
                <a:spcPct val="100000"/>
              </a:lnSpc>
              <a:spcBef>
                <a:spcPts val="0"/>
              </a:spcBef>
              <a:spcAft>
                <a:spcPts val="0"/>
              </a:spcAft>
              <a:buNone/>
            </a:pPr>
            <a:r>
              <a:rPr lang="de" sz="1800"/>
              <a:t>2) Unsupervised pre-training</a:t>
            </a:r>
            <a:endParaRPr sz="1800"/>
          </a:p>
          <a:p>
            <a:pPr marL="0" lvl="0" indent="0" algn="l" rtl="0">
              <a:lnSpc>
                <a:spcPct val="100000"/>
              </a:lnSpc>
              <a:spcBef>
                <a:spcPts val="0"/>
              </a:spcBef>
              <a:spcAft>
                <a:spcPts val="0"/>
              </a:spcAft>
              <a:buNone/>
            </a:pPr>
            <a:r>
              <a:rPr lang="de" sz="1800"/>
              <a:t>3) Transfer learning</a:t>
            </a:r>
            <a:endParaRPr sz="1800"/>
          </a:p>
          <a:p>
            <a:pPr marL="0" lvl="0" indent="0" algn="l" rtl="0">
              <a:lnSpc>
                <a:spcPct val="100000"/>
              </a:lnSpc>
              <a:spcBef>
                <a:spcPts val="0"/>
              </a:spcBef>
              <a:spcAft>
                <a:spcPts val="0"/>
              </a:spcAft>
              <a:buNone/>
            </a:pPr>
            <a:r>
              <a:rPr lang="de" sz="1800" i="1"/>
              <a:t>4) Automatic feature creation </a:t>
            </a:r>
            <a:endParaRPr sz="1800" i="1"/>
          </a:p>
          <a:p>
            <a:pPr marL="0" lvl="0" indent="0" algn="l" rtl="0">
              <a:lnSpc>
                <a:spcPct val="100000"/>
              </a:lnSpc>
              <a:spcBef>
                <a:spcPts val="0"/>
              </a:spcBef>
              <a:spcAft>
                <a:spcPts val="0"/>
              </a:spcAft>
              <a:buNone/>
            </a:pPr>
            <a:r>
              <a:rPr lang="de" sz="1800" i="1"/>
              <a:t>5) Text methods</a:t>
            </a:r>
            <a:endParaRPr i="1"/>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Unstructured data: End-to-end learning </a:t>
            </a:r>
            <a:endParaRPr/>
          </a:p>
        </p:txBody>
      </p:sp>
      <p:sp>
        <p:nvSpPr>
          <p:cNvPr id="222" name="Google Shape;222;p2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179999" lvl="0" indent="-204299" algn="l" rtl="0">
              <a:spcBef>
                <a:spcPts val="0"/>
              </a:spcBef>
              <a:spcAft>
                <a:spcPts val="0"/>
              </a:spcAft>
              <a:buSzPts val="1800"/>
              <a:buChar char="●"/>
            </a:pPr>
            <a:r>
              <a:rPr lang="de" sz="1800"/>
              <a:t>Raw data as input variables (without preprocessing)</a:t>
            </a:r>
            <a:endParaRPr sz="1800"/>
          </a:p>
          <a:p>
            <a:pPr marL="457200" lvl="0" indent="-342900" algn="l" rtl="0">
              <a:spcBef>
                <a:spcPts val="0"/>
              </a:spcBef>
              <a:spcAft>
                <a:spcPts val="0"/>
              </a:spcAft>
              <a:buSzPts val="1800"/>
              <a:buChar char="+"/>
            </a:pPr>
            <a:r>
              <a:rPr lang="de" sz="1800"/>
              <a:t>No manual feature extraction</a:t>
            </a:r>
            <a:endParaRPr sz="1800"/>
          </a:p>
          <a:p>
            <a:pPr marL="457200" lvl="0" indent="-342900" algn="l" rtl="0">
              <a:spcBef>
                <a:spcPts val="0"/>
              </a:spcBef>
              <a:spcAft>
                <a:spcPts val="0"/>
              </a:spcAft>
              <a:buSzPts val="1800"/>
              <a:buChar char="+"/>
            </a:pPr>
            <a:r>
              <a:rPr lang="de" sz="1800"/>
              <a:t>No information loss</a:t>
            </a:r>
            <a:endParaRPr sz="1800"/>
          </a:p>
          <a:p>
            <a:pPr marL="457200" lvl="0" indent="-342900" algn="l" rtl="0">
              <a:spcBef>
                <a:spcPts val="0"/>
              </a:spcBef>
              <a:spcAft>
                <a:spcPts val="0"/>
              </a:spcAft>
              <a:buSzPts val="1800"/>
              <a:buChar char="-"/>
            </a:pPr>
            <a:r>
              <a:rPr lang="de" sz="1800"/>
              <a:t>Requires large labeled datasets</a:t>
            </a:r>
            <a:endParaRPr sz="1800"/>
          </a:p>
        </p:txBody>
      </p:sp>
      <p:sp>
        <p:nvSpPr>
          <p:cNvPr id="223" name="Google Shape;223;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11</a:t>
            </a:fld>
            <a:endParaRPr/>
          </a:p>
        </p:txBody>
      </p:sp>
      <p:sp>
        <p:nvSpPr>
          <p:cNvPr id="224" name="Google Shape;224;p28"/>
          <p:cNvSpPr txBox="1">
            <a:spLocks noGrp="1"/>
          </p:cNvSpPr>
          <p:nvPr>
            <p:ph type="body" idx="2"/>
          </p:nvPr>
        </p:nvSpPr>
        <p:spPr>
          <a:xfrm>
            <a:off x="4380375" y="2078875"/>
            <a:ext cx="42888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de" sz="1800" b="1"/>
              <a:t>Rußwurm and Körner (2017)</a:t>
            </a:r>
            <a:r>
              <a:rPr lang="de" sz="1800"/>
              <a:t> </a:t>
            </a:r>
            <a:endParaRPr sz="1800"/>
          </a:p>
          <a:p>
            <a:pPr marL="179999" lvl="0" indent="-204299" algn="l" rtl="0">
              <a:spcBef>
                <a:spcPts val="0"/>
              </a:spcBef>
              <a:spcAft>
                <a:spcPts val="0"/>
              </a:spcAft>
              <a:buSzPts val="1800"/>
              <a:buChar char="●"/>
            </a:pPr>
            <a:r>
              <a:rPr lang="de" sz="1800"/>
              <a:t>Crop classification with remote sensing</a:t>
            </a:r>
            <a:endParaRPr sz="1800"/>
          </a:p>
          <a:p>
            <a:pPr marL="179999" lvl="0" indent="-204299" algn="l" rtl="0">
              <a:spcBef>
                <a:spcPts val="0"/>
              </a:spcBef>
              <a:spcAft>
                <a:spcPts val="0"/>
              </a:spcAft>
              <a:buSzPts val="1800"/>
              <a:buChar char="●"/>
            </a:pPr>
            <a:r>
              <a:rPr lang="de" sz="1800"/>
              <a:t>&gt;137.000 labelled fields, 19 crops Bavaria, Germany (InVeKoS- Data)</a:t>
            </a:r>
            <a:endParaRPr sz="1800"/>
          </a:p>
          <a:p>
            <a:pPr marL="0" lvl="0" indent="0" algn="l" rtl="0">
              <a:lnSpc>
                <a:spcPct val="100000"/>
              </a:lnSpc>
              <a:spcBef>
                <a:spcPts val="1600"/>
              </a:spcBef>
              <a:spcAft>
                <a:spcPts val="0"/>
              </a:spcAft>
              <a:buClr>
                <a:srgbClr val="000000"/>
              </a:buClr>
              <a:buSzPts val="1100"/>
              <a:buFont typeface="Arial"/>
              <a:buNone/>
            </a:pPr>
            <a:endParaRPr sz="1800"/>
          </a:p>
          <a:p>
            <a:pPr marL="0" lvl="0" indent="0" algn="l" rtl="0">
              <a:lnSpc>
                <a:spcPct val="100000"/>
              </a:lnSpc>
              <a:spcBef>
                <a:spcPts val="0"/>
              </a:spcBef>
              <a:spcAft>
                <a:spcPts val="0"/>
              </a:spcAft>
              <a:buNone/>
            </a:pPr>
            <a:endParaRPr sz="1800"/>
          </a:p>
        </p:txBody>
      </p:sp>
      <p:pic>
        <p:nvPicPr>
          <p:cNvPr id="225" name="Google Shape;225;p28"/>
          <p:cNvPicPr preferRelativeResize="0"/>
          <p:nvPr/>
        </p:nvPicPr>
        <p:blipFill>
          <a:blip r:embed="rId3">
            <a:alphaModFix/>
          </a:blip>
          <a:stretch>
            <a:fillRect/>
          </a:stretch>
        </p:blipFill>
        <p:spPr>
          <a:xfrm>
            <a:off x="4691850" y="3390775"/>
            <a:ext cx="3009901" cy="16528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Unstructured data: Unsupervised pre-training</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r>
              <a:rPr lang="de"/>
              <a:t> </a:t>
            </a:r>
            <a:endParaRPr/>
          </a:p>
        </p:txBody>
      </p:sp>
      <p:sp>
        <p:nvSpPr>
          <p:cNvPr id="231" name="Google Shape;231;p29"/>
          <p:cNvSpPr txBox="1">
            <a:spLocks noGrp="1"/>
          </p:cNvSpPr>
          <p:nvPr>
            <p:ph type="body" idx="1"/>
          </p:nvPr>
        </p:nvSpPr>
        <p:spPr>
          <a:xfrm>
            <a:off x="729324" y="2078875"/>
            <a:ext cx="527888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de" sz="1800" dirty="0"/>
              <a:t>First successful training of deep NN (Hinton et al. 2006)</a:t>
            </a:r>
            <a:endParaRPr sz="1800" dirty="0"/>
          </a:p>
          <a:p>
            <a:pPr marL="457200" lvl="0" indent="-342900" algn="l" rtl="0">
              <a:spcBef>
                <a:spcPts val="800"/>
              </a:spcBef>
              <a:spcAft>
                <a:spcPts val="0"/>
              </a:spcAft>
              <a:buSzPts val="1800"/>
              <a:buAutoNum type="arabicParenR"/>
            </a:pPr>
            <a:r>
              <a:rPr lang="de" sz="1800" dirty="0"/>
              <a:t>Pretraining NN layers as autoencoder using unlabeled data</a:t>
            </a:r>
            <a:endParaRPr sz="1800" dirty="0"/>
          </a:p>
          <a:p>
            <a:pPr marL="457200" lvl="0" indent="-342900" algn="l" rtl="0">
              <a:spcBef>
                <a:spcPts val="0"/>
              </a:spcBef>
              <a:spcAft>
                <a:spcPts val="0"/>
              </a:spcAft>
              <a:buSzPts val="1800"/>
              <a:buAutoNum type="arabicParenR"/>
            </a:pPr>
            <a:r>
              <a:rPr lang="de" sz="1800" dirty="0"/>
              <a:t>Train last layer using labeled data </a:t>
            </a:r>
            <a:endParaRPr sz="1800" dirty="0"/>
          </a:p>
          <a:p>
            <a:pPr marL="457200" lvl="0" indent="-342900" algn="l" rtl="0">
              <a:lnSpc>
                <a:spcPct val="114000"/>
              </a:lnSpc>
              <a:spcBef>
                <a:spcPts val="1000"/>
              </a:spcBef>
              <a:spcAft>
                <a:spcPts val="0"/>
              </a:spcAft>
              <a:buSzPts val="1800"/>
              <a:buChar char="+"/>
            </a:pPr>
            <a:r>
              <a:rPr lang="de" sz="1800" dirty="0"/>
              <a:t>Can make use of unlabeled data </a:t>
            </a:r>
            <a:endParaRPr sz="1800" dirty="0"/>
          </a:p>
          <a:p>
            <a:pPr marL="457200" lvl="0" indent="-342900" algn="l" rtl="0">
              <a:spcBef>
                <a:spcPts val="0"/>
              </a:spcBef>
              <a:spcAft>
                <a:spcPts val="0"/>
              </a:spcAft>
              <a:buSzPts val="1800"/>
              <a:buChar char="-"/>
            </a:pPr>
            <a:r>
              <a:rPr lang="de" sz="1800" dirty="0"/>
              <a:t>Aims to preserve as much variation as possible (not </a:t>
            </a:r>
            <a:r>
              <a:rPr lang="de" sz="1800" dirty="0" smtClean="0"/>
              <a:t>necesssarily the most relevant variation)</a:t>
            </a:r>
            <a:endParaRPr sz="1800" dirty="0"/>
          </a:p>
        </p:txBody>
      </p:sp>
      <p:sp>
        <p:nvSpPr>
          <p:cNvPr id="232" name="Google Shape;232;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12</a:t>
            </a:fld>
            <a:endParaRPr/>
          </a:p>
        </p:txBody>
      </p:sp>
      <p:pic>
        <p:nvPicPr>
          <p:cNvPr id="233" name="Google Shape;233;p29"/>
          <p:cNvPicPr preferRelativeResize="0"/>
          <p:nvPr/>
        </p:nvPicPr>
        <p:blipFill>
          <a:blip r:embed="rId3">
            <a:alphaModFix/>
          </a:blip>
          <a:stretch>
            <a:fillRect/>
          </a:stretch>
        </p:blipFill>
        <p:spPr>
          <a:xfrm>
            <a:off x="6333775" y="2113806"/>
            <a:ext cx="2084075" cy="24993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Unstructured data: Transfer Learning</a:t>
            </a:r>
            <a:endParaRPr/>
          </a:p>
          <a:p>
            <a:pPr marL="0" lvl="0" indent="0" algn="l" rtl="0">
              <a:spcBef>
                <a:spcPts val="0"/>
              </a:spcBef>
              <a:spcAft>
                <a:spcPts val="0"/>
              </a:spcAft>
              <a:buNone/>
            </a:pPr>
            <a:endParaRPr/>
          </a:p>
          <a:p>
            <a:pPr marL="0" lvl="0" indent="0" algn="l" rtl="0">
              <a:spcBef>
                <a:spcPts val="0"/>
              </a:spcBef>
              <a:spcAft>
                <a:spcPts val="0"/>
              </a:spcAft>
              <a:buNone/>
            </a:pPr>
            <a:r>
              <a:rPr lang="de"/>
              <a:t> </a:t>
            </a:r>
            <a:endParaRPr/>
          </a:p>
        </p:txBody>
      </p:sp>
      <p:sp>
        <p:nvSpPr>
          <p:cNvPr id="240" name="Google Shape;240;p3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179999" lvl="0" indent="-204299" algn="l" rtl="0">
              <a:spcBef>
                <a:spcPts val="0"/>
              </a:spcBef>
              <a:spcAft>
                <a:spcPts val="0"/>
              </a:spcAft>
              <a:buSzPts val="1800"/>
              <a:buChar char="●"/>
            </a:pPr>
            <a:r>
              <a:rPr lang="de" sz="1800" dirty="0"/>
              <a:t>Use models trained in one context as starting point </a:t>
            </a:r>
            <a:endParaRPr sz="1800" dirty="0"/>
          </a:p>
          <a:p>
            <a:pPr marL="179999" lvl="0" indent="-204299" algn="l" rtl="0">
              <a:spcBef>
                <a:spcPts val="0"/>
              </a:spcBef>
              <a:spcAft>
                <a:spcPts val="0"/>
              </a:spcAft>
              <a:buSzPts val="1800"/>
              <a:buChar char="●"/>
            </a:pPr>
            <a:r>
              <a:rPr lang="en-US" sz="1800" dirty="0" smtClean="0"/>
              <a:t>E</a:t>
            </a:r>
            <a:r>
              <a:rPr lang="de" sz="1800" dirty="0" smtClean="0"/>
              <a:t>.g.</a:t>
            </a:r>
            <a:r>
              <a:rPr lang="de" sz="1800" dirty="0" smtClean="0"/>
              <a:t> </a:t>
            </a:r>
            <a:r>
              <a:rPr lang="de" sz="1800" dirty="0"/>
              <a:t>“Representation learning”</a:t>
            </a:r>
            <a:endParaRPr sz="1800" dirty="0"/>
          </a:p>
        </p:txBody>
      </p:sp>
      <p:sp>
        <p:nvSpPr>
          <p:cNvPr id="241" name="Google Shape;241;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13</a:t>
            </a:fld>
            <a:endParaRPr/>
          </a:p>
        </p:txBody>
      </p:sp>
      <p:sp>
        <p:nvSpPr>
          <p:cNvPr id="242" name="Google Shape;242;p30"/>
          <p:cNvSpPr txBox="1">
            <a:spLocks noGrp="1"/>
          </p:cNvSpPr>
          <p:nvPr>
            <p:ph type="body" idx="2"/>
          </p:nvPr>
        </p:nvSpPr>
        <p:spPr>
          <a:xfrm>
            <a:off x="4503625" y="2078875"/>
            <a:ext cx="4252800" cy="2261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800"/>
              <a:t>Jean et al. (2016) poverty prediction: </a:t>
            </a:r>
            <a:r>
              <a:rPr lang="de" sz="1800" i="1"/>
              <a:t>Transfer learning </a:t>
            </a:r>
            <a:endParaRPr sz="1800" i="1"/>
          </a:p>
          <a:p>
            <a:pPr marL="457200" lvl="0" indent="-342900" algn="l" rtl="0">
              <a:spcBef>
                <a:spcPts val="0"/>
              </a:spcBef>
              <a:spcAft>
                <a:spcPts val="0"/>
              </a:spcAft>
              <a:buSzPts val="1800"/>
              <a:buAutoNum type="arabicParenR"/>
            </a:pPr>
            <a:r>
              <a:rPr lang="de" sz="1800"/>
              <a:t>VGG trained on ImageNet</a:t>
            </a:r>
            <a:endParaRPr sz="1800"/>
          </a:p>
          <a:p>
            <a:pPr marL="457200" lvl="0" indent="-342900" algn="l" rtl="0">
              <a:spcBef>
                <a:spcPts val="0"/>
              </a:spcBef>
              <a:spcAft>
                <a:spcPts val="0"/>
              </a:spcAft>
              <a:buSzPts val="1800"/>
              <a:buAutoNum type="arabicParenR"/>
            </a:pPr>
            <a:r>
              <a:rPr lang="de" sz="1800"/>
              <a:t>Predict nightlights intensity classes from daylight images</a:t>
            </a:r>
            <a:endParaRPr sz="1800"/>
          </a:p>
          <a:p>
            <a:pPr marL="457200" lvl="0" indent="-342900" algn="l" rtl="0">
              <a:spcBef>
                <a:spcPts val="0"/>
              </a:spcBef>
              <a:spcAft>
                <a:spcPts val="0"/>
              </a:spcAft>
              <a:buSzPts val="1800"/>
              <a:buAutoNum type="arabicParenR"/>
            </a:pPr>
            <a:r>
              <a:rPr lang="de" sz="1800"/>
              <a:t>Predict poverty indices</a:t>
            </a:r>
            <a:endParaRPr sz="1800"/>
          </a:p>
          <a:p>
            <a:pPr marL="0" lvl="0" indent="0" algn="l" rtl="0">
              <a:spcBef>
                <a:spcPts val="1600"/>
              </a:spcBef>
              <a:spcAft>
                <a:spcPts val="1600"/>
              </a:spcAft>
              <a:buNone/>
            </a:pPr>
            <a:r>
              <a:rPr lang="de" sz="1800"/>
              <a:t>Why does it work? Examples, roofing material and distance to urban areas </a:t>
            </a:r>
            <a:endParaRPr sz="1800"/>
          </a:p>
        </p:txBody>
      </p:sp>
      <p:pic>
        <p:nvPicPr>
          <p:cNvPr id="243" name="Google Shape;243;p30"/>
          <p:cNvPicPr preferRelativeResize="0"/>
          <p:nvPr/>
        </p:nvPicPr>
        <p:blipFill>
          <a:blip r:embed="rId3">
            <a:alphaModFix/>
          </a:blip>
          <a:stretch>
            <a:fillRect/>
          </a:stretch>
        </p:blipFill>
        <p:spPr>
          <a:xfrm>
            <a:off x="612875" y="3204350"/>
            <a:ext cx="3774304" cy="174027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Large number of explanatory variables </a:t>
            </a:r>
            <a:endParaRPr/>
          </a:p>
        </p:txBody>
      </p:sp>
      <p:sp>
        <p:nvSpPr>
          <p:cNvPr id="249" name="Google Shape;249;p31"/>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179999" lvl="0" indent="-204299" algn="l" rtl="0">
              <a:spcBef>
                <a:spcPts val="0"/>
              </a:spcBef>
              <a:spcAft>
                <a:spcPts val="0"/>
              </a:spcAft>
              <a:buSzPts val="1800"/>
              <a:buChar char="●"/>
            </a:pPr>
            <a:r>
              <a:rPr lang="de" sz="1800"/>
              <a:t>In many application K is large and/or high temporal/spatial resolution  (scanner/climate date) </a:t>
            </a:r>
            <a:endParaRPr sz="1800"/>
          </a:p>
          <a:p>
            <a:pPr marL="179999" lvl="0" indent="-204299" algn="l" rtl="0">
              <a:spcBef>
                <a:spcPts val="0"/>
              </a:spcBef>
              <a:spcAft>
                <a:spcPts val="0"/>
              </a:spcAft>
              <a:buSzPts val="1800"/>
              <a:buChar char="●"/>
            </a:pPr>
            <a:r>
              <a:rPr lang="de" sz="1800"/>
              <a:t>Current approach: Handcrafted collapsing, test driven selection, PCA, Bayesian model selection </a:t>
            </a:r>
            <a:endParaRPr sz="1800"/>
          </a:p>
        </p:txBody>
      </p:sp>
      <p:sp>
        <p:nvSpPr>
          <p:cNvPr id="250" name="Google Shape;250;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14</a:t>
            </a:fld>
            <a:endParaRPr/>
          </a:p>
        </p:txBody>
      </p:sp>
      <p:sp>
        <p:nvSpPr>
          <p:cNvPr id="251" name="Google Shape;251;p31"/>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de" sz="1800" b="1"/>
              <a:t>ML approches</a:t>
            </a:r>
            <a:r>
              <a:rPr lang="de" sz="1800"/>
              <a:t> </a:t>
            </a:r>
            <a:endParaRPr sz="1800"/>
          </a:p>
          <a:p>
            <a:pPr marL="0" lvl="0" indent="0" algn="l" rtl="0">
              <a:lnSpc>
                <a:spcPct val="100000"/>
              </a:lnSpc>
              <a:spcBef>
                <a:spcPts val="0"/>
              </a:spcBef>
              <a:spcAft>
                <a:spcPts val="0"/>
              </a:spcAft>
              <a:buClr>
                <a:srgbClr val="000000"/>
              </a:buClr>
              <a:buSzPts val="1100"/>
              <a:buFont typeface="Arial"/>
              <a:buNone/>
            </a:pPr>
            <a:r>
              <a:rPr lang="de" sz="1800"/>
              <a:t>1) Can better handle large K </a:t>
            </a:r>
            <a:endParaRPr sz="1800"/>
          </a:p>
          <a:p>
            <a:pPr marL="0" lvl="0" indent="0" algn="l" rtl="0">
              <a:lnSpc>
                <a:spcPct val="100000"/>
              </a:lnSpc>
              <a:spcBef>
                <a:spcPts val="0"/>
              </a:spcBef>
              <a:spcAft>
                <a:spcPts val="0"/>
              </a:spcAft>
              <a:buClr>
                <a:srgbClr val="000000"/>
              </a:buClr>
              <a:buSzPts val="1100"/>
              <a:buFont typeface="Arial"/>
              <a:buNone/>
            </a:pPr>
            <a:r>
              <a:rPr lang="de" sz="1800"/>
              <a:t>2) Unsupervised  feature extraction</a:t>
            </a:r>
            <a:endParaRPr sz="1800"/>
          </a:p>
          <a:p>
            <a:pPr marL="0" lvl="0" indent="0" algn="l" rtl="0">
              <a:lnSpc>
                <a:spcPct val="100000"/>
              </a:lnSpc>
              <a:spcBef>
                <a:spcPts val="0"/>
              </a:spcBef>
              <a:spcAft>
                <a:spcPts val="0"/>
              </a:spcAft>
              <a:buClr>
                <a:srgbClr val="000000"/>
              </a:buClr>
              <a:buSzPts val="1100"/>
              <a:buFont typeface="Arial"/>
              <a:buNone/>
            </a:pPr>
            <a:r>
              <a:rPr lang="de" sz="1800"/>
              <a:t>3) RNN/CNN to deal with high  temporal/spatial resolution </a:t>
            </a:r>
            <a:endParaRPr/>
          </a:p>
        </p:txBody>
      </p:sp>
      <p:pic>
        <p:nvPicPr>
          <p:cNvPr id="252" name="Google Shape;252;p31"/>
          <p:cNvPicPr preferRelativeResize="0"/>
          <p:nvPr/>
        </p:nvPicPr>
        <p:blipFill>
          <a:blip r:embed="rId3">
            <a:alphaModFix/>
          </a:blip>
          <a:stretch>
            <a:fillRect/>
          </a:stretch>
        </p:blipFill>
        <p:spPr>
          <a:xfrm>
            <a:off x="4599575" y="3630700"/>
            <a:ext cx="4199326" cy="1306458"/>
          </a:xfrm>
          <a:prstGeom prst="rect">
            <a:avLst/>
          </a:prstGeom>
          <a:noFill/>
          <a:ln>
            <a:noFill/>
          </a:ln>
        </p:spPr>
      </p:pic>
      <p:sp>
        <p:nvSpPr>
          <p:cNvPr id="253" name="Google Shape;253;p31"/>
          <p:cNvSpPr txBox="1"/>
          <p:nvPr/>
        </p:nvSpPr>
        <p:spPr>
          <a:xfrm>
            <a:off x="3706400" y="4201551"/>
            <a:ext cx="937200" cy="7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800"/>
              <a:t>Source:https://discuss.pytorch.org/t/example-of-many-to-one-lstm/1728</a:t>
            </a:r>
            <a:endParaRPr sz="8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Causal inference and Identification</a:t>
            </a:r>
            <a:endParaRPr/>
          </a:p>
        </p:txBody>
      </p:sp>
      <p:sp>
        <p:nvSpPr>
          <p:cNvPr id="259" name="Google Shape;259;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Causal inference can be thought of as a prediction problem: What would have happened in absence of the treatment?</a:t>
            </a:r>
            <a:endParaRPr dirty="0"/>
          </a:p>
          <a:p>
            <a:pPr marL="457200" lvl="0" indent="0" algn="l" rtl="0">
              <a:spcBef>
                <a:spcPts val="1600"/>
              </a:spcBef>
              <a:spcAft>
                <a:spcPts val="0"/>
              </a:spcAft>
              <a:buClr>
                <a:srgbClr val="000000"/>
              </a:buClr>
              <a:buSzPts val="1100"/>
              <a:buFont typeface="Arial"/>
              <a:buNone/>
            </a:pPr>
            <a:r>
              <a:rPr lang="de" dirty="0"/>
              <a:t>(i) </a:t>
            </a:r>
            <a:r>
              <a:rPr lang="de" b="1" dirty="0"/>
              <a:t>Counterfactual simulation </a:t>
            </a:r>
            <a:r>
              <a:rPr lang="de" dirty="0" smtClean="0">
                <a:solidFill>
                  <a:schemeClr val="dk1"/>
                </a:solidFill>
              </a:rPr>
              <a:t>[</a:t>
            </a:r>
            <a:r>
              <a:rPr lang="de" dirty="0" smtClean="0">
                <a:solidFill>
                  <a:schemeClr val="dk1"/>
                </a:solidFill>
              </a:rPr>
              <a:t>exogenous</a:t>
            </a:r>
            <a:r>
              <a:rPr lang="de" dirty="0" smtClean="0">
                <a:solidFill>
                  <a:schemeClr val="dk1"/>
                </a:solidFill>
              </a:rPr>
              <a:t> </a:t>
            </a:r>
            <a:r>
              <a:rPr lang="de" dirty="0">
                <a:solidFill>
                  <a:schemeClr val="dk1"/>
                </a:solidFill>
              </a:rPr>
              <a:t>treatment]</a:t>
            </a:r>
            <a:endParaRPr dirty="0">
              <a:solidFill>
                <a:schemeClr val="dk1"/>
              </a:solidFill>
            </a:endParaRPr>
          </a:p>
          <a:p>
            <a:pPr marL="457200" lvl="0" indent="0" algn="l" rtl="0">
              <a:spcBef>
                <a:spcPts val="0"/>
              </a:spcBef>
              <a:spcAft>
                <a:spcPts val="0"/>
              </a:spcAft>
              <a:buClr>
                <a:srgbClr val="000000"/>
              </a:buClr>
              <a:buSzPts val="1100"/>
              <a:buFont typeface="Arial"/>
              <a:buNone/>
            </a:pPr>
            <a:r>
              <a:rPr lang="de" dirty="0" smtClean="0"/>
              <a:t>(ii) </a:t>
            </a:r>
            <a:r>
              <a:rPr lang="de" dirty="0"/>
              <a:t>Causal forests </a:t>
            </a:r>
            <a:r>
              <a:rPr lang="de" dirty="0">
                <a:solidFill>
                  <a:schemeClr val="dk1"/>
                </a:solidFill>
              </a:rPr>
              <a:t>[selection on observables, heterogeneous effects]</a:t>
            </a:r>
            <a:endParaRPr dirty="0">
              <a:solidFill>
                <a:schemeClr val="dk1"/>
              </a:solidFill>
            </a:endParaRPr>
          </a:p>
          <a:p>
            <a:pPr indent="0">
              <a:buClr>
                <a:srgbClr val="000000"/>
              </a:buClr>
              <a:buSzPts val="1100"/>
              <a:buNone/>
            </a:pPr>
            <a:r>
              <a:rPr lang="en-US" dirty="0"/>
              <a:t>(</a:t>
            </a:r>
            <a:r>
              <a:rPr lang="en-US" dirty="0" smtClean="0"/>
              <a:t>iii) </a:t>
            </a:r>
            <a:r>
              <a:rPr lang="en-US" dirty="0"/>
              <a:t>Double Machine Learning</a:t>
            </a:r>
            <a:r>
              <a:rPr lang="en-US" dirty="0">
                <a:solidFill>
                  <a:schemeClr val="dk1"/>
                </a:solidFill>
              </a:rPr>
              <a:t> [selection on observables, average effects]</a:t>
            </a:r>
          </a:p>
          <a:p>
            <a:pPr indent="0">
              <a:buClr>
                <a:srgbClr val="000000"/>
              </a:buClr>
              <a:buSzPts val="1100"/>
              <a:buNone/>
            </a:pPr>
            <a:r>
              <a:rPr lang="de" dirty="0" smtClean="0"/>
              <a:t>(</a:t>
            </a:r>
            <a:r>
              <a:rPr lang="de" dirty="0"/>
              <a:t>iv) </a:t>
            </a:r>
            <a:r>
              <a:rPr lang="en-US" b="1" dirty="0"/>
              <a:t>ML Panel Methods </a:t>
            </a:r>
            <a:r>
              <a:rPr lang="en-US" dirty="0">
                <a:solidFill>
                  <a:schemeClr val="dk1"/>
                </a:solidFill>
              </a:rPr>
              <a:t>[unobserved time-invariant characteristics]</a:t>
            </a:r>
          </a:p>
          <a:p>
            <a:pPr indent="0">
              <a:buClr>
                <a:srgbClr val="000000"/>
              </a:buClr>
              <a:buSzPts val="1100"/>
              <a:buNone/>
            </a:pPr>
            <a:r>
              <a:rPr lang="de" dirty="0" smtClean="0"/>
              <a:t>(v) </a:t>
            </a:r>
            <a:r>
              <a:rPr lang="de" dirty="0" smtClean="0"/>
              <a:t>IV with may instruments </a:t>
            </a:r>
            <a:r>
              <a:rPr lang="de" dirty="0">
                <a:solidFill>
                  <a:schemeClr val="dk1"/>
                </a:solidFill>
              </a:rPr>
              <a:t>[endogenous </a:t>
            </a:r>
            <a:r>
              <a:rPr lang="de" dirty="0" smtClean="0">
                <a:solidFill>
                  <a:schemeClr val="dk1"/>
                </a:solidFill>
              </a:rPr>
              <a:t>treatment, linear]</a:t>
            </a:r>
            <a:endParaRPr lang="de" dirty="0" smtClean="0"/>
          </a:p>
          <a:p>
            <a:pPr marL="457200" lvl="0" indent="0" algn="l" rtl="0">
              <a:spcBef>
                <a:spcPts val="0"/>
              </a:spcBef>
              <a:spcAft>
                <a:spcPts val="0"/>
              </a:spcAft>
              <a:buClr>
                <a:srgbClr val="000000"/>
              </a:buClr>
              <a:buSzPts val="1100"/>
              <a:buFont typeface="Arial"/>
              <a:buNone/>
            </a:pPr>
            <a:r>
              <a:rPr lang="de" dirty="0" smtClean="0"/>
              <a:t>(vi) </a:t>
            </a:r>
            <a:r>
              <a:rPr lang="de" dirty="0" smtClean="0"/>
              <a:t>Deep </a:t>
            </a:r>
            <a:r>
              <a:rPr lang="de" dirty="0"/>
              <a:t>IV estimation </a:t>
            </a:r>
            <a:r>
              <a:rPr lang="de" dirty="0">
                <a:solidFill>
                  <a:schemeClr val="dk1"/>
                </a:solidFill>
              </a:rPr>
              <a:t>[endogenous </a:t>
            </a:r>
            <a:r>
              <a:rPr lang="de" dirty="0" smtClean="0">
                <a:solidFill>
                  <a:schemeClr val="dk1"/>
                </a:solidFill>
              </a:rPr>
              <a:t>treatment, nonlinear]</a:t>
            </a:r>
            <a:endParaRPr lang="de" dirty="0" smtClean="0">
              <a:solidFill>
                <a:schemeClr val="dk1"/>
              </a:solidFill>
            </a:endParaRPr>
          </a:p>
          <a:p>
            <a:pPr marL="457200" lvl="0" indent="0" algn="l" rtl="0">
              <a:spcBef>
                <a:spcPts val="0"/>
              </a:spcBef>
              <a:spcAft>
                <a:spcPts val="0"/>
              </a:spcAft>
              <a:buClr>
                <a:srgbClr val="000000"/>
              </a:buClr>
              <a:buSzPts val="1100"/>
              <a:buFont typeface="Arial"/>
              <a:buNone/>
            </a:pPr>
            <a:endParaRPr lang="de" dirty="0">
              <a:solidFill>
                <a:schemeClr val="dk1"/>
              </a:solidFill>
            </a:endParaRPr>
          </a:p>
          <a:p>
            <a:pPr marL="457200" lvl="0" indent="0" algn="l" rtl="0">
              <a:spcBef>
                <a:spcPts val="0"/>
              </a:spcBef>
              <a:spcAft>
                <a:spcPts val="0"/>
              </a:spcAft>
              <a:buClr>
                <a:srgbClr val="000000"/>
              </a:buClr>
              <a:buSzPts val="1100"/>
              <a:buFont typeface="Arial"/>
              <a:buNone/>
            </a:pPr>
            <a:endParaRPr dirty="0"/>
          </a:p>
          <a:p>
            <a:pPr marL="0" lvl="0" indent="0" algn="l" rtl="0">
              <a:spcBef>
                <a:spcPts val="1600"/>
              </a:spcBef>
              <a:spcAft>
                <a:spcPts val="1600"/>
              </a:spcAft>
              <a:buNone/>
            </a:pPr>
            <a:endParaRPr dirty="0"/>
          </a:p>
        </p:txBody>
      </p:sp>
      <p:sp>
        <p:nvSpPr>
          <p:cNvPr id="260" name="Google Shape;260;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Counterfactual simulation</a:t>
            </a:r>
            <a:endParaRPr lang="en-US" dirty="0"/>
          </a:p>
        </p:txBody>
      </p:sp>
      <p:sp>
        <p:nvSpPr>
          <p:cNvPr id="3" name="Text Placeholder 2"/>
          <p:cNvSpPr>
            <a:spLocks noGrp="1"/>
          </p:cNvSpPr>
          <p:nvPr>
            <p:ph type="body" idx="1"/>
          </p:nvPr>
        </p:nvSpPr>
        <p:spPr/>
        <p:txBody>
          <a:bodyPr/>
          <a:lstStyle/>
          <a:p>
            <a:pPr marL="146050" indent="0">
              <a:buNone/>
            </a:pPr>
            <a:r>
              <a:rPr lang="en-CA" dirty="0" smtClean="0"/>
              <a:t>Problem: </a:t>
            </a:r>
            <a:r>
              <a:rPr lang="en-CA" i="1" dirty="0"/>
              <a:t>W</a:t>
            </a:r>
            <a:r>
              <a:rPr lang="en-CA" i="1" dirty="0" smtClean="0"/>
              <a:t>hat if your counterfactual is highly non-linear and not easy to estimate?  (say using means is going to miss a large part of the story)</a:t>
            </a:r>
          </a:p>
          <a:p>
            <a:pPr marL="146050" indent="0">
              <a:buNone/>
            </a:pPr>
            <a:endParaRPr lang="en-CA" dirty="0" smtClean="0"/>
          </a:p>
          <a:p>
            <a:r>
              <a:rPr lang="en-CA" dirty="0" smtClean="0"/>
              <a:t>E.g. Burlig et al. (2017)</a:t>
            </a:r>
          </a:p>
          <a:p>
            <a:r>
              <a:rPr lang="en-CA" dirty="0" smtClean="0"/>
              <a:t>Estimate the effect of an energy conservation program directed at schools</a:t>
            </a:r>
          </a:p>
          <a:p>
            <a:r>
              <a:rPr lang="en-CA" dirty="0" smtClean="0"/>
              <a:t>School energy demand – highly non-linear, large swings over time of day and day of week…</a:t>
            </a:r>
          </a:p>
          <a:p>
            <a:r>
              <a:rPr lang="en-CA" dirty="0" smtClean="0"/>
              <a:t>Predict counterfactual from controls and treatment observations before treatment came in</a:t>
            </a:r>
          </a:p>
          <a:p>
            <a:endParaRPr lang="en-CA" dirty="0"/>
          </a:p>
          <a:p>
            <a:pPr marL="146050" indent="0">
              <a:buNone/>
            </a:pPr>
            <a:r>
              <a:rPr lang="en-CA" b="1" dirty="0" smtClean="0">
                <a:solidFill>
                  <a:schemeClr val="tx1"/>
                </a:solidFill>
              </a:rPr>
              <a:t>Works well with </a:t>
            </a:r>
            <a:r>
              <a:rPr lang="en-CA" b="1" dirty="0" smtClean="0">
                <a:solidFill>
                  <a:schemeClr val="tx1"/>
                </a:solidFill>
              </a:rPr>
              <a:t>exogenous</a:t>
            </a:r>
            <a:r>
              <a:rPr lang="en-CA" b="1" dirty="0" smtClean="0">
                <a:solidFill>
                  <a:schemeClr val="tx1"/>
                </a:solidFill>
              </a:rPr>
              <a:t> </a:t>
            </a:r>
            <a:r>
              <a:rPr lang="en-CA" b="1" dirty="0" smtClean="0">
                <a:solidFill>
                  <a:schemeClr val="tx1"/>
                </a:solidFill>
              </a:rPr>
              <a:t>placement</a:t>
            </a:r>
            <a:endParaRPr lang="en-US" b="1" dirty="0">
              <a:solidFill>
                <a:schemeClr val="tx1"/>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16</a:t>
            </a:fld>
            <a:endParaRPr lang="de"/>
          </a:p>
        </p:txBody>
      </p:sp>
    </p:spTree>
    <p:extLst>
      <p:ext uri="{BB962C8B-B14F-4D97-AF65-F5344CB8AC3E}">
        <p14:creationId xmlns:p14="http://schemas.microsoft.com/office/powerpoint/2010/main" val="1410185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Double Machine Learning</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729450" y="1978920"/>
                <a:ext cx="7688700" cy="2584493"/>
              </a:xfrm>
            </p:spPr>
            <p:txBody>
              <a:bodyPr/>
              <a:lstStyle/>
              <a:p>
                <a:r>
                  <a:rPr lang="en-CA" dirty="0" smtClean="0"/>
                  <a:t>Problem: Selection (D) is a non-linear process based on observables that also affect the outcome</a:t>
                </a:r>
              </a:p>
              <a:p>
                <a:endParaRPr lang="en-CA" dirty="0"/>
              </a:p>
              <a:p>
                <a:endParaRPr lang="en-CA" dirty="0" smtClean="0"/>
              </a:p>
              <a:p>
                <a:endParaRPr lang="en-CA" dirty="0"/>
              </a:p>
              <a:p>
                <a:endParaRPr lang="en-CA" dirty="0" smtClean="0"/>
              </a:p>
              <a:p>
                <a:endParaRPr lang="en-CA" dirty="0"/>
              </a:p>
              <a:p>
                <a:endParaRPr lang="en-CA" dirty="0" smtClean="0"/>
              </a:p>
              <a:p>
                <a:pPr marL="146050" indent="0">
                  <a:buNone/>
                </a:pPr>
                <a:r>
                  <a:rPr lang="en-CA" dirty="0" smtClean="0"/>
                  <a:t>First, estimate </a:t>
                </a:r>
                <a14:m>
                  <m:oMath xmlns:m="http://schemas.openxmlformats.org/officeDocument/2006/math">
                    <m:sSub>
                      <m:sSubPr>
                        <m:ctrlPr>
                          <a:rPr lang="en-US" i="1" smtClean="0">
                            <a:solidFill>
                              <a:schemeClr val="bg2"/>
                            </a:solidFill>
                            <a:latin typeface="Cambria Math" panose="02040503050406030204" pitchFamily="18" charset="0"/>
                          </a:rPr>
                        </m:ctrlPr>
                      </m:sSubPr>
                      <m:e>
                        <m:acc>
                          <m:accPr>
                            <m:chr m:val="̂"/>
                            <m:ctrlPr>
                              <a:rPr lang="en-US" i="1">
                                <a:solidFill>
                                  <a:schemeClr val="bg2"/>
                                </a:solidFill>
                                <a:latin typeface="Cambria Math" panose="02040503050406030204" pitchFamily="18" charset="0"/>
                              </a:rPr>
                            </m:ctrlPr>
                          </m:accPr>
                          <m:e>
                            <m:r>
                              <a:rPr lang="en-US" i="1">
                                <a:solidFill>
                                  <a:schemeClr val="bg2"/>
                                </a:solidFill>
                                <a:latin typeface="Cambria Math" panose="02040503050406030204" pitchFamily="18" charset="0"/>
                              </a:rPr>
                              <m:t>𝑔</m:t>
                            </m:r>
                          </m:e>
                        </m:acc>
                      </m:e>
                      <m:sub>
                        <m:r>
                          <a:rPr lang="en-US">
                            <a:solidFill>
                              <a:schemeClr val="bg2"/>
                            </a:solidFill>
                            <a:latin typeface="Cambria Math" panose="02040503050406030204" pitchFamily="18" charset="0"/>
                          </a:rPr>
                          <m:t>0</m:t>
                        </m:r>
                      </m:sub>
                    </m:sSub>
                    <m:r>
                      <a:rPr lang="en-US">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𝑋</m:t>
                    </m:r>
                    <m:r>
                      <a:rPr lang="en-US">
                        <a:solidFill>
                          <a:schemeClr val="bg2"/>
                        </a:solidFill>
                        <a:latin typeface="Cambria Math" panose="02040503050406030204" pitchFamily="18" charset="0"/>
                      </a:rPr>
                      <m:t>)</m:t>
                    </m:r>
                  </m:oMath>
                </a14:m>
                <a:r>
                  <a:rPr lang="en-CA" dirty="0" smtClean="0">
                    <a:solidFill>
                      <a:schemeClr val="bg2"/>
                    </a:solidFill>
                  </a:rPr>
                  <a:t> </a:t>
                </a:r>
                <a:r>
                  <a:rPr lang="en-CA" dirty="0" smtClean="0"/>
                  <a:t>and </a:t>
                </a:r>
                <a14:m>
                  <m:oMath xmlns:m="http://schemas.openxmlformats.org/officeDocument/2006/math">
                    <m:sSub>
                      <m:sSubPr>
                        <m:ctrlPr>
                          <a:rPr lang="en-US" i="1" smtClean="0">
                            <a:solidFill>
                              <a:schemeClr val="bg2"/>
                            </a:solidFill>
                            <a:latin typeface="Cambria Math" panose="02040503050406030204" pitchFamily="18" charset="0"/>
                          </a:rPr>
                        </m:ctrlPr>
                      </m:sSubPr>
                      <m:e>
                        <m:acc>
                          <m:accPr>
                            <m:chr m:val="̂"/>
                            <m:ctrlPr>
                              <a:rPr lang="en-US" i="1">
                                <a:solidFill>
                                  <a:schemeClr val="bg2"/>
                                </a:solidFill>
                                <a:latin typeface="Cambria Math" panose="02040503050406030204" pitchFamily="18" charset="0"/>
                              </a:rPr>
                            </m:ctrlPr>
                          </m:accPr>
                          <m:e>
                            <m:r>
                              <a:rPr lang="en-US" i="1">
                                <a:solidFill>
                                  <a:schemeClr val="bg2"/>
                                </a:solidFill>
                                <a:latin typeface="Cambria Math" panose="02040503050406030204" pitchFamily="18" charset="0"/>
                              </a:rPr>
                              <m:t>𝑚</m:t>
                            </m:r>
                          </m:e>
                        </m:acc>
                      </m:e>
                      <m:sub>
                        <m:r>
                          <a:rPr lang="en-US">
                            <a:solidFill>
                              <a:schemeClr val="bg2"/>
                            </a:solidFill>
                            <a:latin typeface="Cambria Math" panose="02040503050406030204" pitchFamily="18" charset="0"/>
                          </a:rPr>
                          <m:t>0</m:t>
                        </m:r>
                      </m:sub>
                    </m:sSub>
                    <m:r>
                      <a:rPr lang="en-US">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𝑋</m:t>
                    </m:r>
                    <m:r>
                      <a:rPr lang="en-US">
                        <a:solidFill>
                          <a:schemeClr val="bg2"/>
                        </a:solidFill>
                        <a:latin typeface="Cambria Math" panose="02040503050406030204" pitchFamily="18" charset="0"/>
                      </a:rPr>
                      <m:t>)</m:t>
                    </m:r>
                  </m:oMath>
                </a14:m>
                <a:r>
                  <a:rPr lang="en-CA" dirty="0" smtClean="0">
                    <a:solidFill>
                      <a:schemeClr val="bg2"/>
                    </a:solidFill>
                  </a:rPr>
                  <a:t> </a:t>
                </a:r>
                <a:r>
                  <a:rPr lang="en-CA" dirty="0" smtClean="0"/>
                  <a:t>using one part of the sample </a:t>
                </a:r>
              </a:p>
              <a:p>
                <a:pPr marL="146050" indent="0">
                  <a:buNone/>
                </a:pPr>
                <a:r>
                  <a:rPr lang="en-CA" dirty="0"/>
                  <a:t>T</a:t>
                </a:r>
                <a:r>
                  <a:rPr lang="en-CA" dirty="0" smtClean="0"/>
                  <a:t>hen estimate </a:t>
                </a:r>
                <a14:m>
                  <m:oMath xmlns:m="http://schemas.openxmlformats.org/officeDocument/2006/math">
                    <m:r>
                      <a:rPr lang="en-US" i="1" smtClean="0">
                        <a:solidFill>
                          <a:schemeClr val="bg2"/>
                        </a:solidFill>
                        <a:latin typeface="Cambria Math" panose="02040503050406030204" pitchFamily="18" charset="0"/>
                      </a:rPr>
                      <m:t>𝑌</m:t>
                    </m:r>
                    <m:r>
                      <a:rPr lang="en-US"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acc>
                          <m:accPr>
                            <m:chr m:val="̂"/>
                            <m:ctrlPr>
                              <a:rPr lang="en-US" i="1">
                                <a:solidFill>
                                  <a:schemeClr val="bg2"/>
                                </a:solidFill>
                                <a:latin typeface="Cambria Math" panose="02040503050406030204" pitchFamily="18" charset="0"/>
                              </a:rPr>
                            </m:ctrlPr>
                          </m:accPr>
                          <m:e>
                            <m:r>
                              <a:rPr lang="en-US" i="1">
                                <a:solidFill>
                                  <a:schemeClr val="bg2"/>
                                </a:solidFill>
                                <a:latin typeface="Cambria Math" panose="02040503050406030204" pitchFamily="18" charset="0"/>
                              </a:rPr>
                              <m:t>𝑔</m:t>
                            </m:r>
                          </m:e>
                        </m:acc>
                      </m:e>
                      <m:sub>
                        <m:r>
                          <a:rPr lang="en-US">
                            <a:solidFill>
                              <a:schemeClr val="bg2"/>
                            </a:solidFill>
                            <a:latin typeface="Cambria Math" panose="02040503050406030204" pitchFamily="18" charset="0"/>
                          </a:rPr>
                          <m:t>0</m:t>
                        </m:r>
                      </m:sub>
                    </m:sSub>
                    <m:r>
                      <a:rPr lang="en-US">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𝑋</m:t>
                    </m:r>
                    <m:r>
                      <a:rPr lang="en-US">
                        <a:solidFill>
                          <a:schemeClr val="bg2"/>
                        </a:solidFill>
                        <a:latin typeface="Cambria Math" panose="02040503050406030204" pitchFamily="18" charset="0"/>
                      </a:rPr>
                      <m:t>)</m:t>
                    </m:r>
                  </m:oMath>
                </a14:m>
                <a:r>
                  <a:rPr lang="en-CA" dirty="0" smtClean="0">
                    <a:solidFill>
                      <a:schemeClr val="bg2"/>
                    </a:solidFill>
                  </a:rPr>
                  <a:t> </a:t>
                </a:r>
                <a:r>
                  <a:rPr lang="en-CA" dirty="0" smtClean="0"/>
                  <a:t>on </a:t>
                </a:r>
                <a14:m>
                  <m:oMath xmlns:m="http://schemas.openxmlformats.org/officeDocument/2006/math">
                    <m:acc>
                      <m:accPr>
                        <m:chr m:val="̂"/>
                        <m:ctrlPr>
                          <a:rPr lang="en-US" i="1" smtClean="0">
                            <a:solidFill>
                              <a:schemeClr val="bg2"/>
                            </a:solidFill>
                            <a:latin typeface="Cambria Math" panose="02040503050406030204" pitchFamily="18" charset="0"/>
                          </a:rPr>
                        </m:ctrlPr>
                      </m:accPr>
                      <m:e>
                        <m:r>
                          <a:rPr lang="en-US" i="1">
                            <a:solidFill>
                              <a:schemeClr val="bg2"/>
                            </a:solidFill>
                            <a:latin typeface="Cambria Math" panose="02040503050406030204" pitchFamily="18" charset="0"/>
                          </a:rPr>
                          <m:t>𝑉</m:t>
                        </m:r>
                      </m:e>
                    </m:acc>
                    <m:r>
                      <a:rPr lang="en-US" i="1">
                        <a:solidFill>
                          <a:schemeClr val="bg2"/>
                        </a:solidFill>
                        <a:latin typeface="Cambria Math" panose="02040503050406030204" pitchFamily="18" charset="0"/>
                      </a:rPr>
                      <m:t>𝐷</m:t>
                    </m:r>
                    <m:r>
                      <a:rPr lang="en-US">
                        <a:solidFill>
                          <a:schemeClr val="bg2"/>
                        </a:solidFill>
                        <a:latin typeface="Cambria Math" panose="02040503050406030204" pitchFamily="18" charset="0"/>
                      </a:rPr>
                      <m:t>=(</m:t>
                    </m:r>
                    <m:r>
                      <a:rPr lang="en-US" i="1">
                        <a:solidFill>
                          <a:schemeClr val="bg2"/>
                        </a:solidFill>
                        <a:latin typeface="Cambria Math" panose="02040503050406030204" pitchFamily="18" charset="0"/>
                      </a:rPr>
                      <m:t>𝐷</m:t>
                    </m:r>
                    <m:r>
                      <a:rPr lang="en-US" i="1">
                        <a:solidFill>
                          <a:schemeClr val="bg2"/>
                        </a:solidFill>
                        <a:latin typeface="Cambria Math" panose="02040503050406030204" pitchFamily="18" charset="0"/>
                      </a:rPr>
                      <m:t>−</m:t>
                    </m:r>
                    <m:acc>
                      <m:accPr>
                        <m:chr m:val="̂"/>
                        <m:ctrlPr>
                          <a:rPr lang="en-US" i="1">
                            <a:solidFill>
                              <a:schemeClr val="bg2"/>
                            </a:solidFill>
                            <a:latin typeface="Cambria Math" panose="02040503050406030204" pitchFamily="18" charset="0"/>
                          </a:rPr>
                        </m:ctrlPr>
                      </m:accPr>
                      <m:e>
                        <m:sSub>
                          <m:sSubPr>
                            <m:ctrlPr>
                              <a:rPr lang="en-US" i="1">
                                <a:solidFill>
                                  <a:schemeClr val="bg2"/>
                                </a:solidFill>
                                <a:latin typeface="Cambria Math" panose="02040503050406030204" pitchFamily="18" charset="0"/>
                              </a:rPr>
                            </m:ctrlPr>
                          </m:sSubPr>
                          <m:e>
                            <m:r>
                              <a:rPr lang="en-US" i="1">
                                <a:solidFill>
                                  <a:schemeClr val="bg2"/>
                                </a:solidFill>
                                <a:latin typeface="Cambria Math" panose="02040503050406030204" pitchFamily="18" charset="0"/>
                              </a:rPr>
                              <m:t>𝑚</m:t>
                            </m:r>
                          </m:e>
                          <m:sub>
                            <m:r>
                              <a:rPr lang="en-US">
                                <a:solidFill>
                                  <a:schemeClr val="bg2"/>
                                </a:solidFill>
                                <a:latin typeface="Cambria Math" panose="02040503050406030204" pitchFamily="18" charset="0"/>
                              </a:rPr>
                              <m:t>0</m:t>
                            </m:r>
                          </m:sub>
                        </m:sSub>
                      </m:e>
                    </m:acc>
                    <m:r>
                      <a:rPr lang="en-US">
                        <a:solidFill>
                          <a:schemeClr val="bg2"/>
                        </a:solidFill>
                        <a:latin typeface="Cambria Math" panose="02040503050406030204" pitchFamily="18" charset="0"/>
                      </a:rPr>
                      <m:t>(</m:t>
                    </m:r>
                    <m:r>
                      <a:rPr lang="en-US" i="1">
                        <a:solidFill>
                          <a:schemeClr val="bg2"/>
                        </a:solidFill>
                        <a:latin typeface="Cambria Math" panose="02040503050406030204" pitchFamily="18" charset="0"/>
                      </a:rPr>
                      <m:t>𝑋</m:t>
                    </m:r>
                    <m:r>
                      <a:rPr lang="en-US">
                        <a:solidFill>
                          <a:schemeClr val="bg2"/>
                        </a:solidFill>
                        <a:latin typeface="Cambria Math" panose="02040503050406030204" pitchFamily="18" charset="0"/>
                      </a:rPr>
                      <m:t>))</m:t>
                    </m:r>
                    <m:r>
                      <a:rPr lang="en-US" i="1">
                        <a:solidFill>
                          <a:schemeClr val="bg2"/>
                        </a:solidFill>
                        <a:latin typeface="Cambria Math" panose="02040503050406030204" pitchFamily="18" charset="0"/>
                      </a:rPr>
                      <m:t>𝐷</m:t>
                    </m:r>
                  </m:oMath>
                </a14:m>
                <a:r>
                  <a:rPr lang="en-CA" dirty="0" smtClean="0">
                    <a:solidFill>
                      <a:schemeClr val="bg2"/>
                    </a:solidFill>
                  </a:rPr>
                  <a:t> </a:t>
                </a:r>
                <a:r>
                  <a:rPr lang="en-CA" dirty="0" smtClean="0"/>
                  <a:t>to obtain </a:t>
                </a:r>
                <a14:m>
                  <m:oMath xmlns:m="http://schemas.openxmlformats.org/officeDocument/2006/math">
                    <m:sSub>
                      <m:sSubPr>
                        <m:ctrlPr>
                          <a:rPr lang="en-US" i="1" smtClean="0">
                            <a:solidFill>
                              <a:schemeClr val="bg2"/>
                            </a:solidFill>
                            <a:latin typeface="Cambria Math" panose="02040503050406030204" pitchFamily="18" charset="0"/>
                          </a:rPr>
                        </m:ctrlPr>
                      </m:sSubPr>
                      <m:e>
                        <m:acc>
                          <m:accPr>
                            <m:chr m:val="̂"/>
                            <m:ctrlPr>
                              <a:rPr lang="en-US" i="1">
                                <a:solidFill>
                                  <a:schemeClr val="bg2"/>
                                </a:solidFill>
                                <a:latin typeface="Cambria Math" panose="02040503050406030204" pitchFamily="18" charset="0"/>
                              </a:rPr>
                            </m:ctrlPr>
                          </m:accPr>
                          <m:e>
                            <m:r>
                              <a:rPr lang="en-US" i="1">
                                <a:solidFill>
                                  <a:schemeClr val="bg2"/>
                                </a:solidFill>
                                <a:latin typeface="Cambria Math" panose="02040503050406030204" pitchFamily="18" charset="0"/>
                              </a:rPr>
                              <m:t>𝜃</m:t>
                            </m:r>
                          </m:e>
                        </m:acc>
                      </m:e>
                      <m:sub>
                        <m:r>
                          <a:rPr lang="en-US">
                            <a:solidFill>
                              <a:schemeClr val="bg2"/>
                            </a:solidFill>
                            <a:latin typeface="Cambria Math" panose="02040503050406030204" pitchFamily="18" charset="0"/>
                          </a:rPr>
                          <m:t>0</m:t>
                        </m:r>
                      </m:sub>
                    </m:sSub>
                    <m:r>
                      <a:rPr lang="en-CA" b="0" i="1" smtClean="0">
                        <a:latin typeface="Cambria Math" panose="02040503050406030204" pitchFamily="18" charset="0"/>
                      </a:rPr>
                      <m:t> </m:t>
                    </m:r>
                  </m:oMath>
                </a14:m>
                <a:r>
                  <a:rPr lang="en-CA" dirty="0" smtClean="0"/>
                  <a:t>using the other part of the sample.  </a:t>
                </a:r>
              </a:p>
              <a:p>
                <a:pPr marL="146050" indent="0">
                  <a:buNone/>
                </a:pPr>
                <a:r>
                  <a:rPr lang="en-CA" dirty="0" smtClean="0"/>
                  <a:t>Essentially removing the confounding effect by subtracting </a:t>
                </a:r>
                <a14:m>
                  <m:oMath xmlns:m="http://schemas.openxmlformats.org/officeDocument/2006/math">
                    <m:sSub>
                      <m:sSubPr>
                        <m:ctrlPr>
                          <a:rPr lang="en-US" sz="1400" i="1">
                            <a:solidFill>
                              <a:srgbClr val="000000"/>
                            </a:solidFill>
                            <a:latin typeface="Cambria Math" panose="02040503050406030204" pitchFamily="18" charset="0"/>
                            <a:ea typeface="Arial"/>
                            <a:cs typeface="Arial"/>
                            <a:sym typeface="Arial"/>
                          </a:rPr>
                        </m:ctrlPr>
                      </m:sSubPr>
                      <m:e>
                        <m:acc>
                          <m:accPr>
                            <m:chr m:val="̂"/>
                            <m:ctrlPr>
                              <a:rPr lang="en-US" sz="1400" i="1">
                                <a:solidFill>
                                  <a:srgbClr val="000000"/>
                                </a:solidFill>
                                <a:latin typeface="Cambria Math" panose="02040503050406030204" pitchFamily="18" charset="0"/>
                                <a:ea typeface="Arial"/>
                                <a:cs typeface="Arial"/>
                                <a:sym typeface="Arial"/>
                              </a:rPr>
                            </m:ctrlPr>
                          </m:accPr>
                          <m:e>
                            <m:r>
                              <a:rPr lang="en-US" sz="1400" i="1">
                                <a:solidFill>
                                  <a:srgbClr val="000000"/>
                                </a:solidFill>
                                <a:latin typeface="Cambria Math" panose="02040503050406030204" pitchFamily="18" charset="0"/>
                                <a:ea typeface="Arial"/>
                                <a:cs typeface="Arial"/>
                                <a:sym typeface="Arial"/>
                              </a:rPr>
                              <m:t>𝑔</m:t>
                            </m:r>
                          </m:e>
                        </m:acc>
                      </m:e>
                      <m:sub>
                        <m:r>
                          <a:rPr lang="en-US" sz="1400">
                            <a:solidFill>
                              <a:srgbClr val="000000"/>
                            </a:solidFill>
                            <a:latin typeface="Cambria Math" panose="02040503050406030204" pitchFamily="18" charset="0"/>
                            <a:ea typeface="Arial"/>
                            <a:cs typeface="Arial"/>
                            <a:sym typeface="Arial"/>
                          </a:rPr>
                          <m:t>0</m:t>
                        </m:r>
                      </m:sub>
                    </m:sSub>
                    <m:r>
                      <a:rPr lang="en-US" sz="1400">
                        <a:solidFill>
                          <a:srgbClr val="000000"/>
                        </a:solidFill>
                        <a:latin typeface="Cambria Math" panose="02040503050406030204" pitchFamily="18" charset="0"/>
                        <a:ea typeface="Arial"/>
                        <a:cs typeface="Arial"/>
                        <a:sym typeface="Arial"/>
                      </a:rPr>
                      <m:t>(</m:t>
                    </m:r>
                    <m:r>
                      <a:rPr lang="en-US" sz="1400" i="1">
                        <a:solidFill>
                          <a:srgbClr val="000000"/>
                        </a:solidFill>
                        <a:latin typeface="Cambria Math" panose="02040503050406030204" pitchFamily="18" charset="0"/>
                        <a:ea typeface="Arial"/>
                        <a:cs typeface="Arial"/>
                        <a:sym typeface="Arial"/>
                      </a:rPr>
                      <m:t>𝑋</m:t>
                    </m:r>
                    <m:r>
                      <a:rPr lang="en-US" sz="1400">
                        <a:solidFill>
                          <a:srgbClr val="000000"/>
                        </a:solidFill>
                        <a:latin typeface="Cambria Math" panose="02040503050406030204" pitchFamily="18" charset="0"/>
                        <a:ea typeface="Arial"/>
                        <a:cs typeface="Arial"/>
                        <a:sym typeface="Arial"/>
                      </a:rPr>
                      <m:t>)</m:t>
                    </m:r>
                  </m:oMath>
                </a14:m>
                <a:endParaRPr lang="en-CA" dirty="0" smtClean="0"/>
              </a:p>
              <a:p>
                <a:pPr marL="146050" indent="0">
                  <a:buNone/>
                </a:pPr>
                <a:endParaRPr lang="en-CA" dirty="0"/>
              </a:p>
              <a:p>
                <a:pPr marL="146050" indent="0">
                  <a:buNone/>
                </a:pPr>
                <a:r>
                  <a:rPr lang="en-CA" b="1" dirty="0" smtClean="0">
                    <a:solidFill>
                      <a:schemeClr val="tx1"/>
                    </a:solidFill>
                  </a:rPr>
                  <a:t>Good for selection on observables, where treatment effect is additive</a:t>
                </a:r>
              </a:p>
              <a:p>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729450" y="1978920"/>
                <a:ext cx="7688700" cy="2584493"/>
              </a:xfrm>
              <a:blipFill>
                <a:blip r:embed="rId3"/>
                <a:stretch>
                  <a:fillRect b="-13443"/>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17</a:t>
            </a:fld>
            <a:endParaRPr lang="de"/>
          </a:p>
        </p:txBody>
      </p:sp>
      <p:pic>
        <p:nvPicPr>
          <p:cNvPr id="6" name="Picture 5"/>
          <p:cNvPicPr>
            <a:picLocks noChangeAspect="1"/>
          </p:cNvPicPr>
          <p:nvPr/>
        </p:nvPicPr>
        <p:blipFill>
          <a:blip r:embed="rId4"/>
          <a:stretch>
            <a:fillRect/>
          </a:stretch>
        </p:blipFill>
        <p:spPr>
          <a:xfrm>
            <a:off x="1664259" y="2569445"/>
            <a:ext cx="8742161" cy="923678"/>
          </a:xfrm>
          <a:prstGeom prst="rect">
            <a:avLst/>
          </a:prstGeom>
        </p:spPr>
      </p:pic>
    </p:spTree>
    <p:extLst>
      <p:ext uri="{BB962C8B-B14F-4D97-AF65-F5344CB8AC3E}">
        <p14:creationId xmlns:p14="http://schemas.microsoft.com/office/powerpoint/2010/main" val="1036868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Panel data</a:t>
            </a:r>
            <a:endParaRPr lang="en-US" dirty="0"/>
          </a:p>
        </p:txBody>
      </p:sp>
      <p:sp>
        <p:nvSpPr>
          <p:cNvPr id="3" name="Text Placeholder 2"/>
          <p:cNvSpPr>
            <a:spLocks noGrp="1"/>
          </p:cNvSpPr>
          <p:nvPr>
            <p:ph type="body" idx="1"/>
          </p:nvPr>
        </p:nvSpPr>
        <p:spPr/>
        <p:txBody>
          <a:bodyPr/>
          <a:lstStyle/>
          <a:p>
            <a:r>
              <a:rPr lang="en-CA" dirty="0" smtClean="0"/>
              <a:t>Problem: </a:t>
            </a:r>
            <a:r>
              <a:rPr lang="en-CA" dirty="0"/>
              <a:t> </a:t>
            </a:r>
            <a:r>
              <a:rPr lang="en-CA" i="1" dirty="0" smtClean="0"/>
              <a:t>We may want to allow for non-zero fixed effects for all panel observations, while regularization would push (some of) them to zero</a:t>
            </a:r>
          </a:p>
          <a:p>
            <a:r>
              <a:rPr lang="en-CA" dirty="0" smtClean="0"/>
              <a:t>Lasso (and other methods) not set up to deal with correlation in error terms</a:t>
            </a:r>
          </a:p>
          <a:p>
            <a:r>
              <a:rPr lang="en-US" dirty="0" err="1" smtClean="0"/>
              <a:t>Belloni</a:t>
            </a:r>
            <a:r>
              <a:rPr lang="en-US" dirty="0" smtClean="0"/>
              <a:t> </a:t>
            </a:r>
            <a:r>
              <a:rPr lang="en-US" dirty="0"/>
              <a:t>et al. </a:t>
            </a:r>
            <a:r>
              <a:rPr lang="en-US" dirty="0">
                <a:hlinkClick r:id="rId2"/>
              </a:rPr>
              <a:t>(2016</a:t>
            </a:r>
            <a:r>
              <a:rPr lang="en-US" dirty="0" smtClean="0">
                <a:hlinkClick r:id="rId2"/>
              </a:rPr>
              <a:t>)</a:t>
            </a:r>
            <a:r>
              <a:rPr lang="en-US" dirty="0" smtClean="0"/>
              <a:t> first strip out fixed effects, and then use regularization methods (e.g. Lasso) to estimate the rest, allowing for correlation in errors</a:t>
            </a:r>
          </a:p>
          <a:p>
            <a:pPr marL="146050" indent="0">
              <a:buNone/>
            </a:pPr>
            <a:endParaRPr lang="en-CA" dirty="0" smtClean="0"/>
          </a:p>
          <a:p>
            <a:pPr marL="146050" indent="0">
              <a:buNone/>
            </a:pPr>
            <a:r>
              <a:rPr lang="en-CA" b="1" dirty="0" smtClean="0">
                <a:solidFill>
                  <a:schemeClr val="tx1"/>
                </a:solidFill>
              </a:rPr>
              <a:t>Works well if you want a flexible functional form but still control for </a:t>
            </a:r>
            <a:r>
              <a:rPr lang="en-CA" b="1" dirty="0" err="1" smtClean="0">
                <a:solidFill>
                  <a:schemeClr val="tx1"/>
                </a:solidFill>
              </a:rPr>
              <a:t>unobservables</a:t>
            </a:r>
            <a:endParaRPr lang="en-US" b="1" dirty="0" smtClean="0">
              <a:solidFill>
                <a:schemeClr val="tx1"/>
              </a:solidFill>
            </a:endParaRPr>
          </a:p>
          <a:p>
            <a:pPr marL="146050" indent="0">
              <a:buNone/>
            </a:pPr>
            <a:endParaRPr lang="en-CA" dirty="0" smtClean="0"/>
          </a:p>
          <a:p>
            <a:pPr marL="14605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18</a:t>
            </a:fld>
            <a:endParaRPr lang="de"/>
          </a:p>
        </p:txBody>
      </p:sp>
    </p:spTree>
    <p:extLst>
      <p:ext uri="{BB962C8B-B14F-4D97-AF65-F5344CB8AC3E}">
        <p14:creationId xmlns:p14="http://schemas.microsoft.com/office/powerpoint/2010/main" val="526974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Deep IV</a:t>
            </a:r>
            <a:endParaRPr lang="en-US" dirty="0"/>
          </a:p>
        </p:txBody>
      </p:sp>
      <p:sp>
        <p:nvSpPr>
          <p:cNvPr id="3" name="Text Placeholder 2"/>
          <p:cNvSpPr>
            <a:spLocks noGrp="1"/>
          </p:cNvSpPr>
          <p:nvPr>
            <p:ph type="body" idx="1"/>
          </p:nvPr>
        </p:nvSpPr>
        <p:spPr/>
        <p:txBody>
          <a:bodyPr/>
          <a:lstStyle/>
          <a:p>
            <a:r>
              <a:rPr lang="en-CA" dirty="0" smtClean="0"/>
              <a:t>Problem: IV assumes linearity in first and second stages and homogeneity of treatment.</a:t>
            </a:r>
          </a:p>
          <a:p>
            <a:pPr marL="146050" indent="0">
              <a:buNone/>
            </a:pPr>
            <a:endParaRPr lang="en-CA" dirty="0" smtClean="0"/>
          </a:p>
          <a:p>
            <a:pPr marL="146050" indent="0">
              <a:buNone/>
            </a:pPr>
            <a:endParaRPr lang="en-CA" dirty="0"/>
          </a:p>
          <a:p>
            <a:pPr marL="146050" indent="0">
              <a:buNone/>
            </a:pPr>
            <a:endParaRPr lang="en-CA" dirty="0" smtClean="0"/>
          </a:p>
          <a:p>
            <a:pPr marL="146050" indent="0">
              <a:buNone/>
            </a:pPr>
            <a:endParaRPr lang="en-CA" dirty="0"/>
          </a:p>
          <a:p>
            <a:pPr marL="146050" indent="0">
              <a:buNone/>
            </a:pPr>
            <a:endParaRPr lang="en-CA" dirty="0" smtClean="0"/>
          </a:p>
          <a:p>
            <a:pPr marL="146050" indent="0">
              <a:buNone/>
            </a:pPr>
            <a:endParaRPr lang="en-CA" dirty="0"/>
          </a:p>
          <a:p>
            <a:pPr marL="146050" indent="0">
              <a:buNone/>
            </a:pPr>
            <a:endParaRPr lang="en-CA" dirty="0" smtClean="0"/>
          </a:p>
          <a:p>
            <a:pPr marL="146050" indent="0">
              <a:buNone/>
            </a:pPr>
            <a:endParaRPr lang="en-CA" dirty="0"/>
          </a:p>
          <a:p>
            <a:pPr marL="146050" indent="0">
              <a:buNone/>
            </a:pPr>
            <a:r>
              <a:rPr lang="en-CA" dirty="0" smtClean="0"/>
              <a:t>What we get: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19</a:t>
            </a:fld>
            <a:endParaRPr lang="de"/>
          </a:p>
        </p:txBody>
      </p:sp>
      <mc:AlternateContent xmlns:mc="http://schemas.openxmlformats.org/markup-compatibility/2006" xmlns:a14="http://schemas.microsoft.com/office/drawing/2010/main">
        <mc:Choice Requires="a14">
          <p:sp>
            <p:nvSpPr>
              <p:cNvPr id="5" name="Rectangle 4"/>
              <p:cNvSpPr/>
              <p:nvPr/>
            </p:nvSpPr>
            <p:spPr>
              <a:xfrm>
                <a:off x="792050" y="2493935"/>
                <a:ext cx="7480479" cy="1263423"/>
              </a:xfrm>
              <a:prstGeom prst="rect">
                <a:avLst/>
              </a:prstGeom>
            </p:spPr>
            <p:txBody>
              <a:bodyPr wrap="square">
                <a:spAutoFit/>
              </a:bodyPr>
              <a:lstStyle/>
              <a:p>
                <a:pPr marL="914400" indent="-228600">
                  <a:lnSpc>
                    <a:spcPct val="115000"/>
                  </a:lnSpc>
                </a:pPr>
                <a:r>
                  <a:rPr lang="en-US" dirty="0" smtClean="0">
                    <a:latin typeface="Arial" panose="020B0604020202020204" pitchFamily="34" charset="0"/>
                    <a:ea typeface="Arial" panose="020B0604020202020204" pitchFamily="34" charset="0"/>
                  </a:rPr>
                  <a:t>(1)</a:t>
                </a:r>
                <a:r>
                  <a:rPr lang="en-US" dirty="0">
                    <a:latin typeface="Arial" panose="020B0604020202020204" pitchFamily="34" charset="0"/>
                    <a:ea typeface="Arial" panose="020B0604020202020204" pitchFamily="34" charset="0"/>
                  </a:rPr>
                  <a:t>		</a:t>
                </a:r>
                <a14:m>
                  <m:oMath xmlns:m="http://schemas.openxmlformats.org/officeDocument/2006/math">
                    <m:r>
                      <a:rPr lang="en-US" i="1">
                        <a:latin typeface="Cambria Math" panose="02040503050406030204" pitchFamily="18" charset="0"/>
                        <a:ea typeface="Arial" panose="020B0604020202020204" pitchFamily="34" charset="0"/>
                      </a:rPr>
                      <m:t>𝑌</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𝑔</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𝐷</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𝑋</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𝑈</m:t>
                    </m:r>
                  </m:oMath>
                </a14:m>
                <a:r>
                  <a:rPr lang="en-US" dirty="0">
                    <a:latin typeface="Arial" panose="020B0604020202020204" pitchFamily="34" charset="0"/>
                    <a:ea typeface="Arial" panose="020B0604020202020204" pitchFamily="34" charset="0"/>
                  </a:rPr>
                  <a:t>      	</a:t>
                </a:r>
                <a:endParaRPr lang="en-US" i="1" dirty="0">
                  <a:latin typeface="Arial" panose="020B0604020202020204" pitchFamily="34" charset="0"/>
                  <a:ea typeface="Arial" panose="020B0604020202020204" pitchFamily="34" charset="0"/>
                </a:endParaRPr>
              </a:p>
              <a:p>
                <a:endParaRPr lang="en-US" sz="1200" dirty="0" smtClean="0">
                  <a:solidFill>
                    <a:schemeClr val="accent1"/>
                  </a:solidFill>
                  <a:latin typeface="Lato" panose="020B0604020202020204" charset="0"/>
                  <a:ea typeface="Arial" panose="020B0604020202020204" pitchFamily="34" charset="0"/>
                </a:endParaRPr>
              </a:p>
              <a:p>
                <a:r>
                  <a:rPr lang="en-US" sz="1200" dirty="0" smtClean="0">
                    <a:solidFill>
                      <a:schemeClr val="accent1"/>
                    </a:solidFill>
                    <a:latin typeface="Lato" panose="020B0604020202020204" charset="0"/>
                    <a:ea typeface="Arial" panose="020B0604020202020204" pitchFamily="34" charset="0"/>
                  </a:rPr>
                  <a:t>where </a:t>
                </a:r>
                <a:r>
                  <a:rPr lang="en-US" sz="1200" dirty="0">
                    <a:solidFill>
                      <a:schemeClr val="accent1"/>
                    </a:solidFill>
                    <a:latin typeface="Lato" panose="020B0604020202020204" charset="0"/>
                    <a:ea typeface="Arial" panose="020B0604020202020204" pitchFamily="34" charset="0"/>
                  </a:rPr>
                  <a:t>Y is the outcome variable equal to the sum of a potentially non-linear function g(D,X) of and an error U with an unconditional mean zero. </a:t>
                </a:r>
                <a:endParaRPr lang="en-US" sz="1200" dirty="0" smtClean="0">
                  <a:solidFill>
                    <a:schemeClr val="accent1"/>
                  </a:solidFill>
                  <a:latin typeface="Lato" panose="020B0604020202020204" charset="0"/>
                  <a:ea typeface="Arial" panose="020B0604020202020204" pitchFamily="34" charset="0"/>
                </a:endParaRPr>
              </a:p>
              <a:p>
                <a:endParaRPr lang="en-US" sz="1200" dirty="0" smtClean="0">
                  <a:solidFill>
                    <a:schemeClr val="accent1"/>
                  </a:solidFill>
                  <a:latin typeface="Lato" panose="020B0604020202020204" charset="0"/>
                  <a:ea typeface="Arial" panose="020B0604020202020204" pitchFamily="34" charset="0"/>
                </a:endParaRPr>
              </a:p>
              <a:p>
                <a:r>
                  <a:rPr lang="en-CA" sz="1200" dirty="0" smtClean="0">
                    <a:solidFill>
                      <a:schemeClr val="accent1"/>
                    </a:solidFill>
                    <a:latin typeface="Lato" panose="020B0604020202020204" charset="0"/>
                  </a:rPr>
                  <a:t>What we want:</a:t>
                </a:r>
                <a:endParaRPr lang="en-US" sz="1200" dirty="0">
                  <a:solidFill>
                    <a:schemeClr val="accent1"/>
                  </a:solidFill>
                  <a:latin typeface="Lato" panose="020B060402020202020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92050" y="2493935"/>
                <a:ext cx="7480479" cy="1263423"/>
              </a:xfrm>
              <a:prstGeom prst="rect">
                <a:avLst/>
              </a:prstGeom>
              <a:blipFill>
                <a:blip r:embed="rId2"/>
                <a:stretch>
                  <a:fillRect l="-81" b="-28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792050" y="3759437"/>
                <a:ext cx="6471634" cy="340093"/>
              </a:xfrm>
              <a:prstGeom prst="rect">
                <a:avLst/>
              </a:prstGeom>
            </p:spPr>
            <p:txBody>
              <a:bodyPr wrap="square">
                <a:spAutoFit/>
              </a:bodyPr>
              <a:lstStyle/>
              <a:p>
                <a:pPr marL="914400" indent="-228600">
                  <a:lnSpc>
                    <a:spcPct val="115000"/>
                  </a:lnSpc>
                </a:pPr>
                <a:r>
                  <a:rPr lang="en-US" dirty="0" smtClean="0">
                    <a:latin typeface="Arial" panose="020B0604020202020204" pitchFamily="34" charset="0"/>
                    <a:ea typeface="Arial" panose="020B0604020202020204" pitchFamily="34" charset="0"/>
                  </a:rPr>
                  <a:t>(2)     </a:t>
                </a:r>
                <a:r>
                  <a:rPr lang="en-US" dirty="0">
                    <a:latin typeface="Arial" panose="020B0604020202020204" pitchFamily="34" charset="0"/>
                    <a:ea typeface="Arial" panose="020B0604020202020204" pitchFamily="34" charset="0"/>
                  </a:rPr>
                  <a:t>	</a:t>
                </a:r>
                <a14:m>
                  <m:oMath xmlns:m="http://schemas.openxmlformats.org/officeDocument/2006/math">
                    <m:r>
                      <a:rPr lang="en-US" i="1">
                        <a:latin typeface="Cambria Math" panose="02040503050406030204" pitchFamily="18" charset="0"/>
                        <a:ea typeface="Arial" panose="020B0604020202020204" pitchFamily="34" charset="0"/>
                      </a:rPr>
                      <m:t>h</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𝐷</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𝑋</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𝑔</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𝐷</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𝑋</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𝐸</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𝑈</m:t>
                    </m:r>
                    <m:r>
                      <a:rPr lang="en-US" i="1">
                        <a:latin typeface="Cambria Math" panose="02040503050406030204" pitchFamily="18" charset="0"/>
                        <a:ea typeface="Arial" panose="020B0604020202020204" pitchFamily="34" charset="0"/>
                      </a:rPr>
                      <m:t>|</m:t>
                    </m:r>
                    <m:r>
                      <a:rPr lang="en-US" i="1">
                        <a:latin typeface="Cambria Math" panose="02040503050406030204" pitchFamily="18" charset="0"/>
                        <a:ea typeface="Arial" panose="020B0604020202020204" pitchFamily="34" charset="0"/>
                      </a:rPr>
                      <m:t>𝑋</m:t>
                    </m:r>
                    <m:r>
                      <a:rPr lang="en-US" i="1">
                        <a:latin typeface="Cambria Math" panose="02040503050406030204" pitchFamily="18" charset="0"/>
                        <a:ea typeface="Arial" panose="020B0604020202020204" pitchFamily="34" charset="0"/>
                      </a:rPr>
                      <m:t>]</m:t>
                    </m:r>
                  </m:oMath>
                </a14:m>
                <a:r>
                  <a:rPr lang="en-US" dirty="0">
                    <a:latin typeface="Arial" panose="020B0604020202020204" pitchFamily="34" charset="0"/>
                    <a:ea typeface="Arial" panose="020B0604020202020204" pitchFamily="34" charset="0"/>
                  </a:rPr>
                  <a:t>,</a:t>
                </a:r>
                <a:endParaRPr lang="en-US" i="1" dirty="0">
                  <a:latin typeface="Arial" panose="020B0604020202020204" pitchFamily="34" charset="0"/>
                  <a:ea typeface="Arial" panose="020B0604020202020204" pitchFamily="34" charset="0"/>
                </a:endParaRPr>
              </a:p>
            </p:txBody>
          </p:sp>
        </mc:Choice>
        <mc:Fallback>
          <p:sp>
            <p:nvSpPr>
              <p:cNvPr id="6" name="Rectangle 5"/>
              <p:cNvSpPr>
                <a:spLocks noRot="1" noChangeAspect="1" noMove="1" noResize="1" noEditPoints="1" noAdjustHandles="1" noChangeArrowheads="1" noChangeShapeType="1" noTextEdit="1"/>
              </p:cNvSpPr>
              <p:nvPr/>
            </p:nvSpPr>
            <p:spPr>
              <a:xfrm>
                <a:off x="792050" y="3759437"/>
                <a:ext cx="6471634" cy="340093"/>
              </a:xfrm>
              <a:prstGeom prst="rect">
                <a:avLst/>
              </a:prstGeom>
              <a:blipFill>
                <a:blip r:embed="rId3"/>
                <a:stretch>
                  <a:fillRect b="-1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2637706" y="4442074"/>
                <a:ext cx="2604174" cy="307777"/>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Arial" panose="020B0604020202020204" pitchFamily="34" charset="0"/>
                        <a:cs typeface="Arial" panose="020B0604020202020204" pitchFamily="34" charset="0"/>
                      </a:rPr>
                      <m:t>𝐸</m:t>
                    </m:r>
                    <m:r>
                      <a:rPr lang="en-US">
                        <a:latin typeface="Cambria Math" panose="02040503050406030204" pitchFamily="18" charset="0"/>
                        <a:ea typeface="Arial" panose="020B0604020202020204" pitchFamily="34" charset="0"/>
                        <a:cs typeface="Arial" panose="020B0604020202020204" pitchFamily="34" charset="0"/>
                      </a:rPr>
                      <m:t>[</m:t>
                    </m:r>
                    <m:r>
                      <a:rPr lang="en-US" i="1">
                        <a:latin typeface="Cambria Math" panose="02040503050406030204" pitchFamily="18" charset="0"/>
                        <a:ea typeface="Arial" panose="020B0604020202020204" pitchFamily="34" charset="0"/>
                        <a:cs typeface="Arial" panose="020B0604020202020204" pitchFamily="34" charset="0"/>
                      </a:rPr>
                      <m:t>𝑌</m:t>
                    </m:r>
                    <m:r>
                      <a:rPr lang="en-US">
                        <a:latin typeface="Cambria Math" panose="02040503050406030204" pitchFamily="18" charset="0"/>
                        <a:ea typeface="Arial" panose="020B0604020202020204" pitchFamily="34" charset="0"/>
                        <a:cs typeface="Arial" panose="020B0604020202020204" pitchFamily="34" charset="0"/>
                      </a:rPr>
                      <m:t>|</m:t>
                    </m:r>
                    <m:r>
                      <a:rPr lang="en-US" i="1">
                        <a:latin typeface="Cambria Math" panose="02040503050406030204" pitchFamily="18" charset="0"/>
                        <a:ea typeface="Arial" panose="020B0604020202020204" pitchFamily="34" charset="0"/>
                        <a:cs typeface="Arial" panose="020B0604020202020204" pitchFamily="34" charset="0"/>
                      </a:rPr>
                      <m:t>𝐷</m:t>
                    </m:r>
                    <m:r>
                      <a:rPr lang="en-US">
                        <a:latin typeface="Cambria Math" panose="02040503050406030204" pitchFamily="18" charset="0"/>
                        <a:ea typeface="Arial" panose="020B0604020202020204" pitchFamily="34" charset="0"/>
                        <a:cs typeface="Arial" panose="020B0604020202020204" pitchFamily="34" charset="0"/>
                      </a:rPr>
                      <m:t>,</m:t>
                    </m:r>
                    <m:r>
                      <a:rPr lang="en-US" i="1">
                        <a:latin typeface="Cambria Math" panose="02040503050406030204" pitchFamily="18" charset="0"/>
                        <a:ea typeface="Arial" panose="020B0604020202020204" pitchFamily="34" charset="0"/>
                        <a:cs typeface="Arial" panose="020B0604020202020204" pitchFamily="34" charset="0"/>
                      </a:rPr>
                      <m:t>𝑋</m:t>
                    </m:r>
                    <m:r>
                      <a:rPr lang="en-US">
                        <a:latin typeface="Cambria Math" panose="02040503050406030204" pitchFamily="18" charset="0"/>
                        <a:ea typeface="Arial" panose="020B0604020202020204" pitchFamily="34" charset="0"/>
                        <a:cs typeface="Arial" panose="020B0604020202020204" pitchFamily="34" charset="0"/>
                      </a:rPr>
                      <m:t>]</m:t>
                    </m:r>
                  </m:oMath>
                </a14:m>
                <a:r>
                  <a:rPr lang="en-US" dirty="0">
                    <a:latin typeface="Arial" panose="020B0604020202020204" pitchFamily="34" charset="0"/>
                    <a:ea typeface="Arial" panose="020B0604020202020204" pitchFamily="34" charset="0"/>
                  </a:rPr>
                  <a:t>=</a:t>
                </a:r>
                <a14:m>
                  <m:oMath xmlns:m="http://schemas.openxmlformats.org/officeDocument/2006/math">
                    <m:r>
                      <a:rPr lang="en-US" i="1">
                        <a:latin typeface="Cambria Math" panose="02040503050406030204" pitchFamily="18" charset="0"/>
                        <a:ea typeface="Arial" panose="020B0604020202020204" pitchFamily="34" charset="0"/>
                        <a:cs typeface="Arial" panose="020B0604020202020204" pitchFamily="34" charset="0"/>
                      </a:rPr>
                      <m:t>𝑔</m:t>
                    </m:r>
                    <m:r>
                      <a:rPr lang="en-US">
                        <a:latin typeface="Cambria Math" panose="02040503050406030204" pitchFamily="18" charset="0"/>
                        <a:ea typeface="Arial" panose="020B0604020202020204" pitchFamily="34" charset="0"/>
                        <a:cs typeface="Arial" panose="020B0604020202020204" pitchFamily="34" charset="0"/>
                      </a:rPr>
                      <m:t>(</m:t>
                    </m:r>
                    <m:r>
                      <a:rPr lang="en-US" i="1">
                        <a:latin typeface="Cambria Math" panose="02040503050406030204" pitchFamily="18" charset="0"/>
                        <a:ea typeface="Arial" panose="020B0604020202020204" pitchFamily="34" charset="0"/>
                        <a:cs typeface="Arial" panose="020B0604020202020204" pitchFamily="34" charset="0"/>
                      </a:rPr>
                      <m:t>𝐷</m:t>
                    </m:r>
                    <m:r>
                      <a:rPr lang="en-US">
                        <a:latin typeface="Cambria Math" panose="02040503050406030204" pitchFamily="18" charset="0"/>
                        <a:ea typeface="Arial" panose="020B0604020202020204" pitchFamily="34" charset="0"/>
                        <a:cs typeface="Arial" panose="020B0604020202020204" pitchFamily="34" charset="0"/>
                      </a:rPr>
                      <m:t>,</m:t>
                    </m:r>
                    <m:r>
                      <a:rPr lang="en-US" i="1">
                        <a:latin typeface="Cambria Math" panose="02040503050406030204" pitchFamily="18" charset="0"/>
                        <a:ea typeface="Arial" panose="020B0604020202020204" pitchFamily="34" charset="0"/>
                        <a:cs typeface="Arial" panose="020B0604020202020204" pitchFamily="34" charset="0"/>
                      </a:rPr>
                      <m:t>𝑋</m:t>
                    </m:r>
                    <m:r>
                      <a:rPr lang="en-US">
                        <a:latin typeface="Cambria Math" panose="02040503050406030204" pitchFamily="18" charset="0"/>
                        <a:ea typeface="Arial" panose="020B0604020202020204" pitchFamily="34" charset="0"/>
                        <a:cs typeface="Arial" panose="020B0604020202020204" pitchFamily="34" charset="0"/>
                      </a:rPr>
                      <m:t>)+</m:t>
                    </m:r>
                    <m:r>
                      <a:rPr lang="en-US" i="1">
                        <a:latin typeface="Cambria Math" panose="02040503050406030204" pitchFamily="18" charset="0"/>
                        <a:ea typeface="Arial" panose="020B0604020202020204" pitchFamily="34" charset="0"/>
                        <a:cs typeface="Arial" panose="020B0604020202020204" pitchFamily="34" charset="0"/>
                      </a:rPr>
                      <m:t>𝐸</m:t>
                    </m:r>
                    <m:r>
                      <a:rPr lang="en-US">
                        <a:latin typeface="Cambria Math" panose="02040503050406030204" pitchFamily="18" charset="0"/>
                        <a:ea typeface="Arial" panose="020B0604020202020204" pitchFamily="34" charset="0"/>
                        <a:cs typeface="Arial" panose="020B0604020202020204" pitchFamily="34" charset="0"/>
                      </a:rPr>
                      <m:t>[</m:t>
                    </m:r>
                    <m:r>
                      <a:rPr lang="en-US" i="1">
                        <a:latin typeface="Cambria Math" panose="02040503050406030204" pitchFamily="18" charset="0"/>
                        <a:ea typeface="Arial" panose="020B0604020202020204" pitchFamily="34" charset="0"/>
                        <a:cs typeface="Arial" panose="020B0604020202020204" pitchFamily="34" charset="0"/>
                      </a:rPr>
                      <m:t>𝑈</m:t>
                    </m:r>
                    <m:r>
                      <a:rPr lang="en-US">
                        <a:latin typeface="Cambria Math" panose="02040503050406030204" pitchFamily="18" charset="0"/>
                        <a:ea typeface="Arial" panose="020B0604020202020204" pitchFamily="34" charset="0"/>
                        <a:cs typeface="Arial" panose="020B0604020202020204" pitchFamily="34" charset="0"/>
                      </a:rPr>
                      <m:t>|</m:t>
                    </m:r>
                    <m:r>
                      <a:rPr lang="en-US" i="1">
                        <a:latin typeface="Cambria Math" panose="02040503050406030204" pitchFamily="18" charset="0"/>
                        <a:ea typeface="Arial" panose="020B0604020202020204" pitchFamily="34" charset="0"/>
                        <a:cs typeface="Arial" panose="020B0604020202020204" pitchFamily="34" charset="0"/>
                      </a:rPr>
                      <m:t>𝐷</m:t>
                    </m:r>
                    <m:r>
                      <a:rPr lang="en-US">
                        <a:latin typeface="Cambria Math" panose="02040503050406030204" pitchFamily="18" charset="0"/>
                        <a:ea typeface="Arial" panose="020B0604020202020204" pitchFamily="34" charset="0"/>
                        <a:cs typeface="Arial" panose="020B0604020202020204" pitchFamily="34" charset="0"/>
                      </a:rPr>
                      <m:t>,</m:t>
                    </m:r>
                    <m:r>
                      <a:rPr lang="en-US" i="1">
                        <a:latin typeface="Cambria Math" panose="02040503050406030204" pitchFamily="18" charset="0"/>
                        <a:ea typeface="Arial" panose="020B0604020202020204" pitchFamily="34" charset="0"/>
                        <a:cs typeface="Arial" panose="020B0604020202020204" pitchFamily="34" charset="0"/>
                      </a:rPr>
                      <m:t>𝑋</m:t>
                    </m:r>
                    <m:r>
                      <a:rPr lang="en-US">
                        <a:latin typeface="Cambria Math" panose="02040503050406030204" pitchFamily="18" charset="0"/>
                        <a:ea typeface="Arial" panose="020B0604020202020204" pitchFamily="34" charset="0"/>
                        <a:cs typeface="Arial" panose="020B0604020202020204" pitchFamily="34" charset="0"/>
                      </a:rPr>
                      <m:t>]</m:t>
                    </m:r>
                  </m:oMath>
                </a14:m>
                <a:r>
                  <a:rPr lang="en-US" dirty="0">
                    <a:latin typeface="Arial" panose="020B0604020202020204" pitchFamily="34" charset="0"/>
                    <a:ea typeface="Arial" panose="020B0604020202020204" pitchFamily="34" charset="0"/>
                  </a:rPr>
                  <a:t> </a:t>
                </a:r>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2637706" y="4442074"/>
                <a:ext cx="2604174" cy="307777"/>
              </a:xfrm>
              <a:prstGeom prst="rect">
                <a:avLst/>
              </a:prstGeom>
              <a:blipFill>
                <a:blip r:embed="rId4"/>
                <a:stretch>
                  <a:fillRect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2342890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Outline Part I </a:t>
            </a:r>
            <a:r>
              <a:rPr lang="de" sz="1800"/>
              <a:t>ML from an applied econometrics perspective</a:t>
            </a:r>
            <a:endParaRPr sz="1800"/>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de" sz="1800"/>
              <a:t>Approach to avoid overfitting</a:t>
            </a:r>
            <a:endParaRPr sz="1800"/>
          </a:p>
          <a:p>
            <a:pPr marL="457200" lvl="0" indent="-342900" algn="l" rtl="0">
              <a:spcBef>
                <a:spcPts val="0"/>
              </a:spcBef>
              <a:spcAft>
                <a:spcPts val="0"/>
              </a:spcAft>
              <a:buSzPts val="1800"/>
              <a:buChar char="●"/>
            </a:pPr>
            <a:r>
              <a:rPr lang="de" sz="1800"/>
              <a:t>Supervised approaches</a:t>
            </a:r>
            <a:endParaRPr sz="1800"/>
          </a:p>
          <a:p>
            <a:pPr marL="914400" lvl="1" indent="-342900" algn="l" rtl="0">
              <a:spcBef>
                <a:spcPts val="0"/>
              </a:spcBef>
              <a:spcAft>
                <a:spcPts val="0"/>
              </a:spcAft>
              <a:buSzPts val="1800"/>
              <a:buChar char="○"/>
            </a:pPr>
            <a:r>
              <a:rPr lang="de" sz="1800"/>
              <a:t>Shrinkage methods</a:t>
            </a:r>
            <a:endParaRPr sz="1800"/>
          </a:p>
          <a:p>
            <a:pPr marL="914400" lvl="1" indent="-342900" algn="l" rtl="0">
              <a:spcBef>
                <a:spcPts val="0"/>
              </a:spcBef>
              <a:spcAft>
                <a:spcPts val="0"/>
              </a:spcAft>
              <a:buSzPts val="1800"/>
              <a:buChar char="○"/>
            </a:pPr>
            <a:r>
              <a:rPr lang="de" sz="1800"/>
              <a:t>Tree based methods</a:t>
            </a:r>
            <a:endParaRPr sz="1800"/>
          </a:p>
          <a:p>
            <a:pPr marL="914400" lvl="1" indent="-342900" algn="l" rtl="0">
              <a:spcBef>
                <a:spcPts val="0"/>
              </a:spcBef>
              <a:spcAft>
                <a:spcPts val="0"/>
              </a:spcAft>
              <a:buSzPts val="1800"/>
              <a:buChar char="○"/>
            </a:pPr>
            <a:r>
              <a:rPr lang="de" sz="1800"/>
              <a:t>Neural networks</a:t>
            </a:r>
            <a:endParaRPr sz="1800"/>
          </a:p>
          <a:p>
            <a:pPr marL="457200" lvl="0" indent="-342900" algn="l" rtl="0">
              <a:spcBef>
                <a:spcPts val="0"/>
              </a:spcBef>
              <a:spcAft>
                <a:spcPts val="0"/>
              </a:spcAft>
              <a:buSzPts val="1800"/>
              <a:buChar char="●"/>
            </a:pPr>
            <a:r>
              <a:rPr lang="de" sz="1800"/>
              <a:t>Unsupervised approaches</a:t>
            </a:r>
            <a:endParaRPr sz="1800"/>
          </a:p>
          <a:p>
            <a:pPr marL="457200" lvl="0" indent="-342900" algn="l" rtl="0">
              <a:spcBef>
                <a:spcPts val="0"/>
              </a:spcBef>
              <a:spcAft>
                <a:spcPts val="0"/>
              </a:spcAft>
              <a:buSzPts val="1800"/>
              <a:buChar char="●"/>
            </a:pPr>
            <a:r>
              <a:rPr lang="de" sz="1800"/>
              <a:t>Model complexity versus interpretability</a:t>
            </a:r>
            <a:endParaRPr sz="1800"/>
          </a:p>
        </p:txBody>
      </p:sp>
      <p:sp>
        <p:nvSpPr>
          <p:cNvPr id="94" name="Google Shape;94;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2</a:t>
            </a:fld>
            <a:endParaRPr/>
          </a:p>
        </p:txBody>
      </p:sp>
    </p:spTree>
    <p:extLst>
      <p:ext uri="{BB962C8B-B14F-4D97-AF65-F5344CB8AC3E}">
        <p14:creationId xmlns:p14="http://schemas.microsoft.com/office/powerpoint/2010/main" val="1153037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Deep IV cont’d</a:t>
            </a:r>
            <a:endParaRPr lang="en-US" dirty="0"/>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p:txBody>
              <a:bodyPr/>
              <a:lstStyle/>
              <a:p>
                <a:pPr marL="146050" indent="0">
                  <a:buNone/>
                </a:pPr>
                <a:r>
                  <a:rPr lang="en-CA" dirty="0" smtClean="0"/>
                  <a:t>With potential instruments, Z, we want:</a:t>
                </a:r>
              </a:p>
              <a:p>
                <a:pPr marL="146050" indent="0">
                  <a:buNone/>
                </a:pPr>
                <a:r>
                  <a:rPr lang="en-US" dirty="0" smtClean="0"/>
                  <a:t>(3)</a:t>
                </a:r>
                <a:r>
                  <a:rPr lang="en-US" dirty="0"/>
                  <a: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rPr>
                      <m:t>]</m:t>
                    </m:r>
                  </m:oMath>
                </a14:m>
                <a:r>
                  <a:rPr lang="en-US" dirty="0"/>
                  <a:t>=</a:t>
                </a:r>
                <a14:m>
                  <m:oMath xmlns:m="http://schemas.openxmlformats.org/officeDocument/2006/math">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rPr>
                      <m:t>]=</m:t>
                    </m:r>
                    <m:nary>
                      <m:naryPr>
                        <m:ctrlPr>
                          <a:rPr lang="en-US" i="1">
                            <a:latin typeface="Cambria Math" panose="02040503050406030204" pitchFamily="18" charset="0"/>
                          </a:rPr>
                        </m:ctrlPr>
                      </m:naryPr>
                      <m:sub/>
                      <m:sup/>
                      <m:e>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e>
                    </m:nary>
                    <m:r>
                      <a:rPr lang="en-US" i="1">
                        <a:latin typeface="Cambria Math" panose="02040503050406030204" pitchFamily="18" charset="0"/>
                      </a:rPr>
                      <m:t>𝑑𝐹</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rPr>
                      <m:t>)</m:t>
                    </m:r>
                  </m:oMath>
                </a14:m>
                <a:endParaRPr lang="en-US" i="1" dirty="0"/>
              </a:p>
              <a:p>
                <a:pPr marL="146050" indent="0">
                  <a:buNone/>
                </a:pPr>
                <a:endParaRPr lang="en-CA" dirty="0" smtClean="0"/>
              </a:p>
              <a:p>
                <a:pPr marL="146050" indent="0">
                  <a:buNone/>
                </a:pPr>
                <a:r>
                  <a:rPr lang="en-CA" dirty="0" smtClean="0"/>
                  <a:t>Where F(D|X,Z) is the distribution of </a:t>
                </a:r>
                <a:r>
                  <a:rPr lang="en-CA" dirty="0" smtClean="0"/>
                  <a:t>Treatment given instruments</a:t>
                </a:r>
                <a:endParaRPr lang="en-CA" dirty="0" smtClean="0"/>
              </a:p>
              <a:p>
                <a:pPr marL="146050" indent="0">
                  <a:buNone/>
                </a:pPr>
                <a:endParaRPr lang="en-US" dirty="0" smtClean="0"/>
              </a:p>
              <a:p>
                <a:r>
                  <a:rPr lang="en-US" dirty="0" smtClean="0"/>
                  <a:t>(Hartford et al 2016) propose first learning </a:t>
                </a:r>
                <a:r>
                  <a:rPr lang="en-US" dirty="0"/>
                  <a:t>the distribution of treatment</a:t>
                </a:r>
                <a14:m>
                  <m:oMath xmlns:m="http://schemas.openxmlformats.org/officeDocument/2006/math">
                    <m:r>
                      <a:rPr lang="en-US" dirty="0">
                        <a:latin typeface="Cambria Math" panose="02040503050406030204" pitchFamily="18" charset="0"/>
                      </a:rPr>
                      <m:t> </m:t>
                    </m:r>
                    <m:r>
                      <a:rPr lang="en-US" i="1">
                        <a:latin typeface="Cambria Math" panose="02040503050406030204" pitchFamily="18" charset="0"/>
                      </a:rPr>
                      <m:t>𝐹</m:t>
                    </m:r>
                    <m:r>
                      <a:rPr lang="en-US">
                        <a:latin typeface="Cambria Math" panose="02040503050406030204" pitchFamily="18" charset="0"/>
                      </a:rPr>
                      <m:t>(</m:t>
                    </m:r>
                    <m:r>
                      <a:rPr lang="en-US" i="1">
                        <a:latin typeface="Cambria Math" panose="02040503050406030204" pitchFamily="18" charset="0"/>
                      </a:rPr>
                      <m:t>𝐷</m:t>
                    </m:r>
                    <m:r>
                      <a:rPr lang="en-US">
                        <a:latin typeface="Cambria Math" panose="02040503050406030204" pitchFamily="18" charset="0"/>
                      </a:rPr>
                      <m:t>|</m:t>
                    </m:r>
                    <m:r>
                      <a:rPr lang="en-US" i="1">
                        <a:latin typeface="Cambria Math" panose="02040503050406030204" pitchFamily="18" charset="0"/>
                      </a:rPr>
                      <m:t>𝑋</m:t>
                    </m:r>
                    <m:r>
                      <a:rPr lang="en-US">
                        <a:latin typeface="Cambria Math" panose="02040503050406030204" pitchFamily="18" charset="0"/>
                      </a:rPr>
                      <m:t>,</m:t>
                    </m:r>
                    <m:r>
                      <a:rPr lang="en-US" i="1">
                        <a:latin typeface="Cambria Math" panose="02040503050406030204" pitchFamily="18" charset="0"/>
                      </a:rPr>
                      <m:t>𝑍</m:t>
                    </m:r>
                    <m:r>
                      <a:rPr lang="en-US">
                        <a:latin typeface="Cambria Math" panose="02040503050406030204" pitchFamily="18" charset="0"/>
                      </a:rPr>
                      <m:t>)</m:t>
                    </m:r>
                  </m:oMath>
                </a14:m>
                <a:r>
                  <a:rPr lang="en-US" dirty="0"/>
                  <a:t>(first stage) and then the expectation of outcome given treatment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h</m:t>
                        </m:r>
                      </m:e>
                    </m:acc>
                    <m:r>
                      <a:rPr lang="en-US">
                        <a:latin typeface="Cambria Math" panose="02040503050406030204" pitchFamily="18" charset="0"/>
                      </a:rPr>
                      <m:t>(</m:t>
                    </m:r>
                    <m:r>
                      <a:rPr lang="en-US" i="1">
                        <a:latin typeface="Cambria Math" panose="02040503050406030204" pitchFamily="18" charset="0"/>
                      </a:rPr>
                      <m:t>𝐷</m:t>
                    </m:r>
                    <m:r>
                      <a:rPr lang="en-US">
                        <a:latin typeface="Cambria Math" panose="02040503050406030204" pitchFamily="18" charset="0"/>
                      </a:rPr>
                      <m:t>,</m:t>
                    </m:r>
                    <m:r>
                      <a:rPr lang="en-US" i="1">
                        <a:latin typeface="Cambria Math" panose="02040503050406030204" pitchFamily="18" charset="0"/>
                      </a:rPr>
                      <m:t>𝑋</m:t>
                    </m:r>
                    <m:r>
                      <a:rPr lang="en-US">
                        <a:latin typeface="Cambria Math" panose="02040503050406030204" pitchFamily="18" charset="0"/>
                      </a:rPr>
                      <m:t>)</m:t>
                    </m:r>
                  </m:oMath>
                </a14:m>
                <a:r>
                  <a:rPr lang="en-US" dirty="0"/>
                  <a:t> from minimizing </a:t>
                </a:r>
                <a:r>
                  <a:rPr lang="en-US" dirty="0" smtClean="0"/>
                  <a:t>the difference </a:t>
                </a:r>
                <a:r>
                  <a:rPr lang="en-US" dirty="0"/>
                  <a:t>between Y and the integral, given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𝐹</m:t>
                        </m:r>
                      </m:e>
                    </m:acc>
                    <m:r>
                      <a:rPr lang="en-US">
                        <a:latin typeface="Cambria Math" panose="02040503050406030204" pitchFamily="18" charset="0"/>
                      </a:rPr>
                      <m:t>(</m:t>
                    </m:r>
                    <m:r>
                      <a:rPr lang="en-US" i="1">
                        <a:latin typeface="Cambria Math" panose="02040503050406030204" pitchFamily="18" charset="0"/>
                      </a:rPr>
                      <m:t>𝐷</m:t>
                    </m:r>
                    <m:r>
                      <a:rPr lang="en-US">
                        <a:latin typeface="Cambria Math" panose="02040503050406030204" pitchFamily="18" charset="0"/>
                      </a:rPr>
                      <m:t>|</m:t>
                    </m:r>
                    <m:r>
                      <a:rPr lang="en-US" i="1">
                        <a:latin typeface="Cambria Math" panose="02040503050406030204" pitchFamily="18" charset="0"/>
                      </a:rPr>
                      <m:t>𝑋</m:t>
                    </m:r>
                    <m:r>
                      <a:rPr lang="en-US">
                        <a:latin typeface="Cambria Math" panose="02040503050406030204" pitchFamily="18" charset="0"/>
                      </a:rPr>
                      <m:t>,</m:t>
                    </m:r>
                    <m:r>
                      <a:rPr lang="en-US" i="1">
                        <a:latin typeface="Cambria Math" panose="02040503050406030204" pitchFamily="18" charset="0"/>
                      </a:rPr>
                      <m:t>𝑍</m:t>
                    </m:r>
                    <m:r>
                      <a:rPr lang="en-US">
                        <a:latin typeface="Cambria Math" panose="02040503050406030204" pitchFamily="18" charset="0"/>
                      </a:rPr>
                      <m:t>)</m:t>
                    </m:r>
                  </m:oMath>
                </a14:m>
                <a:r>
                  <a:rPr lang="en-US" dirty="0"/>
                  <a:t>. </a:t>
                </a:r>
                <a:endParaRPr lang="en-CA" dirty="0"/>
              </a:p>
              <a:p>
                <a:r>
                  <a:rPr lang="en-CA" dirty="0" smtClean="0"/>
                  <a:t>Essentially </a:t>
                </a:r>
                <a:r>
                  <a:rPr lang="en-CA" dirty="0" smtClean="0"/>
                  <a:t>using the instruments to get a full distribution of treatment, and integrating the outcome over that distribution</a:t>
                </a:r>
                <a:endParaRPr lang="en-US"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t="-1348" b="-13747"/>
                </a:stretch>
              </a:blipFill>
            </p:spPr>
            <p:txBody>
              <a:bodyPr/>
              <a:lstStyle/>
              <a:p>
                <a:r>
                  <a:rPr lang="en-US">
                    <a:noFill/>
                  </a:rPr>
                  <a:t> </a:t>
                </a:r>
              </a:p>
            </p:txBody>
          </p:sp>
        </mc:Fallback>
      </mc:AlternateContent>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20</a:t>
            </a:fld>
            <a:endParaRPr lang="de"/>
          </a:p>
        </p:txBody>
      </p:sp>
    </p:spTree>
    <p:extLst>
      <p:ext uri="{BB962C8B-B14F-4D97-AF65-F5344CB8AC3E}">
        <p14:creationId xmlns:p14="http://schemas.microsoft.com/office/powerpoint/2010/main" val="1283761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 RNN to evaluate farm policy </a:t>
            </a:r>
            <a:br>
              <a:rPr lang="en-CA" dirty="0" smtClean="0"/>
            </a:br>
            <a:endParaRPr lang="en-US" dirty="0"/>
          </a:p>
        </p:txBody>
      </p:sp>
      <p:sp>
        <p:nvSpPr>
          <p:cNvPr id="3" name="Text Placeholder 2"/>
          <p:cNvSpPr>
            <a:spLocks noGrp="1"/>
          </p:cNvSpPr>
          <p:nvPr>
            <p:ph type="body" idx="1"/>
          </p:nvPr>
        </p:nvSpPr>
        <p:spPr/>
        <p:txBody>
          <a:bodyPr/>
          <a:lstStyle/>
          <a:p>
            <a:pPr marL="146050" indent="0">
              <a:buNone/>
            </a:pPr>
            <a:r>
              <a:rPr lang="en-CA" sz="1600" b="1" i="1" dirty="0">
                <a:solidFill>
                  <a:schemeClr val="tx1"/>
                </a:solidFill>
              </a:rPr>
              <a:t>H</a:t>
            </a:r>
            <a:r>
              <a:rPr lang="en-CA" sz="1600" b="1" i="1" dirty="0" smtClean="0">
                <a:solidFill>
                  <a:schemeClr val="tx1"/>
                </a:solidFill>
              </a:rPr>
              <a:t>ow does farm policy affect farm structure?</a:t>
            </a:r>
          </a:p>
          <a:p>
            <a:pPr marL="146050" indent="0">
              <a:buNone/>
            </a:pPr>
            <a:endParaRPr lang="en-CA" sz="1400" dirty="0" smtClean="0"/>
          </a:p>
          <a:p>
            <a:pPr marL="146050" indent="0">
              <a:buNone/>
            </a:pPr>
            <a:r>
              <a:rPr lang="en-CA" sz="1400" dirty="0" smtClean="0"/>
              <a:t>Why do we care?</a:t>
            </a:r>
          </a:p>
          <a:p>
            <a:r>
              <a:rPr lang="en-CA" sz="1400" dirty="0" smtClean="0"/>
              <a:t>Much agricultural policy is justified by the ‘need to preserve the family farm’</a:t>
            </a:r>
          </a:p>
          <a:p>
            <a:r>
              <a:rPr lang="en-CA" sz="1400" dirty="0" smtClean="0"/>
              <a:t>Most agricultural policies have differentiated payments based on size and/or payment caps</a:t>
            </a:r>
          </a:p>
          <a:p>
            <a:pPr marL="146050" indent="0">
              <a:buNone/>
            </a:pPr>
            <a:endParaRPr lang="en-CA" sz="1400" dirty="0" smtClean="0"/>
          </a:p>
          <a:p>
            <a:pPr marL="146050" indent="0">
              <a:buNone/>
            </a:pPr>
            <a:r>
              <a:rPr lang="en-CA" sz="1400" dirty="0" smtClean="0"/>
              <a:t>Challenges: </a:t>
            </a:r>
          </a:p>
          <a:p>
            <a:pPr marL="603250" lvl="1" indent="0">
              <a:spcBef>
                <a:spcPts val="0"/>
              </a:spcBef>
              <a:buNone/>
            </a:pPr>
            <a:r>
              <a:rPr lang="en-CA" sz="1300" dirty="0" smtClean="0"/>
              <a:t>(1) multi-dimensional measure of farm structure</a:t>
            </a:r>
          </a:p>
          <a:p>
            <a:pPr marL="615950" lvl="1" indent="0">
              <a:spcBef>
                <a:spcPts val="0"/>
              </a:spcBef>
              <a:buNone/>
            </a:pPr>
            <a:r>
              <a:rPr lang="en-CA" sz="1300" dirty="0" smtClean="0"/>
              <a:t>(2) non-linear policy (and policy effects) – over multiple outputs</a:t>
            </a:r>
          </a:p>
          <a:p>
            <a:pPr marL="615950" lvl="1" indent="0">
              <a:spcBef>
                <a:spcPts val="0"/>
              </a:spcBef>
              <a:buNone/>
            </a:pPr>
            <a:r>
              <a:rPr lang="en-CA" sz="1300" dirty="0" smtClean="0"/>
              <a:t>(3) spatial dependence</a:t>
            </a:r>
          </a:p>
          <a:p>
            <a:pPr marL="615950" lvl="1" indent="0">
              <a:spcBef>
                <a:spcPts val="0"/>
              </a:spcBef>
              <a:buNone/>
            </a:pPr>
            <a:r>
              <a:rPr lang="en-CA" sz="1300" dirty="0" smtClean="0"/>
              <a:t>(4) dynamics</a:t>
            </a:r>
          </a:p>
          <a:p>
            <a:pPr marL="146050" indent="0">
              <a:buNone/>
            </a:pPr>
            <a:endParaRPr lang="en-CA" dirty="0" smtClean="0"/>
          </a:p>
          <a:p>
            <a:endParaRPr lang="en-CA"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21</a:t>
            </a:fld>
            <a:endParaRPr lang="de"/>
          </a:p>
        </p:txBody>
      </p:sp>
    </p:spTree>
    <p:extLst>
      <p:ext uri="{BB962C8B-B14F-4D97-AF65-F5344CB8AC3E}">
        <p14:creationId xmlns:p14="http://schemas.microsoft.com/office/powerpoint/2010/main" val="186349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03058" y="464950"/>
            <a:ext cx="11430000" cy="7057574"/>
          </a:xfrm>
          <a:prstGeom prst="rect">
            <a:avLst/>
          </a:prstGeom>
        </p:spPr>
      </p:pic>
      <p:sp>
        <p:nvSpPr>
          <p:cNvPr id="2" name="Title 1"/>
          <p:cNvSpPr>
            <a:spLocks noGrp="1"/>
          </p:cNvSpPr>
          <p:nvPr>
            <p:ph type="title"/>
          </p:nvPr>
        </p:nvSpPr>
        <p:spPr/>
        <p:txBody>
          <a:bodyPr/>
          <a:lstStyle/>
          <a:p>
            <a:r>
              <a:rPr lang="en-CA" dirty="0" smtClean="0"/>
              <a:t>Why Norway?</a:t>
            </a:r>
            <a:endParaRPr lang="en-US" dirty="0"/>
          </a:p>
        </p:txBody>
      </p:sp>
      <p:sp>
        <p:nvSpPr>
          <p:cNvPr id="3" name="Text Placeholder 2"/>
          <p:cNvSpPr>
            <a:spLocks noGrp="1"/>
          </p:cNvSpPr>
          <p:nvPr>
            <p:ph type="body" idx="1"/>
          </p:nvPr>
        </p:nvSpPr>
        <p:spPr>
          <a:xfrm>
            <a:off x="729450" y="2078875"/>
            <a:ext cx="5681682" cy="2017844"/>
          </a:xfrm>
          <a:solidFill>
            <a:schemeClr val="bg1">
              <a:alpha val="60000"/>
            </a:schemeClr>
          </a:solidFill>
        </p:spPr>
        <p:txBody>
          <a:bodyPr/>
          <a:lstStyle/>
          <a:p>
            <a:r>
              <a:rPr lang="en-CA" dirty="0" smtClean="0">
                <a:solidFill>
                  <a:schemeClr val="bg2"/>
                </a:solidFill>
              </a:rPr>
              <a:t>Very detailed data (&gt;70,000 geocoded farms from 1999-present)</a:t>
            </a:r>
          </a:p>
          <a:p>
            <a:r>
              <a:rPr lang="en-CA" dirty="0" smtClean="0">
                <a:solidFill>
                  <a:schemeClr val="bg2"/>
                </a:solidFill>
              </a:rPr>
              <a:t>Very complex, activist farm policy, with many kinks</a:t>
            </a:r>
          </a:p>
          <a:p>
            <a:r>
              <a:rPr lang="en-CA" dirty="0" smtClean="0">
                <a:solidFill>
                  <a:schemeClr val="bg2"/>
                </a:solidFill>
              </a:rPr>
              <a:t>Regional  heterogeneity</a:t>
            </a:r>
          </a:p>
          <a:p>
            <a:endParaRPr lang="en-CA" dirty="0">
              <a:solidFill>
                <a:schemeClr val="bg2"/>
              </a:solidFill>
            </a:endParaRPr>
          </a:p>
          <a:p>
            <a:pPr marL="146050" indent="0">
              <a:buNone/>
            </a:pPr>
            <a:r>
              <a:rPr lang="en-CA" sz="1600" b="1" dirty="0" smtClean="0">
                <a:solidFill>
                  <a:schemeClr val="bg2"/>
                </a:solidFill>
              </a:rPr>
              <a:t>Policy notes</a:t>
            </a:r>
          </a:p>
          <a:p>
            <a:pPr marL="146050" indent="0">
              <a:buNone/>
            </a:pPr>
            <a:r>
              <a:rPr lang="en-CA" dirty="0" smtClean="0">
                <a:solidFill>
                  <a:schemeClr val="bg2"/>
                </a:solidFill>
              </a:rPr>
              <a:t>Subsidy levels updated each year in negotiation with the farmer’s union</a:t>
            </a:r>
          </a:p>
          <a:p>
            <a:pPr marL="146050" indent="0">
              <a:buNone/>
            </a:pPr>
            <a:r>
              <a:rPr lang="en-CA" dirty="0" smtClean="0">
                <a:solidFill>
                  <a:schemeClr val="bg2"/>
                </a:solidFill>
              </a:rPr>
              <a:t>Paid based on last year’s activity level</a:t>
            </a:r>
          </a:p>
          <a:p>
            <a:endParaRPr lang="en-CA" dirty="0" smtClean="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22</a:t>
            </a:fld>
            <a:endParaRPr lang="de"/>
          </a:p>
        </p:txBody>
      </p:sp>
      <p:graphicFrame>
        <p:nvGraphicFramePr>
          <p:cNvPr id="6" name="Table 5"/>
          <p:cNvGraphicFramePr>
            <a:graphicFrameLocks noGrp="1"/>
          </p:cNvGraphicFramePr>
          <p:nvPr>
            <p:extLst>
              <p:ext uri="{D42A27DB-BD31-4B8C-83A1-F6EECF244321}">
                <p14:modId xmlns:p14="http://schemas.microsoft.com/office/powerpoint/2010/main" val="1280915813"/>
              </p:ext>
            </p:extLst>
          </p:nvPr>
        </p:nvGraphicFramePr>
        <p:xfrm>
          <a:off x="6795305" y="2414379"/>
          <a:ext cx="2596668" cy="1682338"/>
        </p:xfrm>
        <a:graphic>
          <a:graphicData uri="http://schemas.openxmlformats.org/drawingml/2006/table">
            <a:tbl>
              <a:tblPr firstRow="1">
                <a:tableStyleId>{D27102A9-8310-4765-A935-A1911B00CA55}</a:tableStyleId>
              </a:tblPr>
              <a:tblGrid>
                <a:gridCol w="1955020">
                  <a:extLst>
                    <a:ext uri="{9D8B030D-6E8A-4147-A177-3AD203B41FA5}">
                      <a16:colId xmlns:a16="http://schemas.microsoft.com/office/drawing/2014/main" val="20000"/>
                    </a:ext>
                  </a:extLst>
                </a:gridCol>
                <a:gridCol w="641648">
                  <a:extLst>
                    <a:ext uri="{9D8B030D-6E8A-4147-A177-3AD203B41FA5}">
                      <a16:colId xmlns:a16="http://schemas.microsoft.com/office/drawing/2014/main" val="20001"/>
                    </a:ext>
                  </a:extLst>
                </a:gridCol>
              </a:tblGrid>
              <a:tr h="240334">
                <a:tc>
                  <a:txBody>
                    <a:bodyPr/>
                    <a:lstStyle/>
                    <a:p>
                      <a:pPr algn="l" fontAlgn="b"/>
                      <a:r>
                        <a:rPr lang="de-DE" sz="1200" u="none" strike="noStrike" dirty="0">
                          <a:solidFill>
                            <a:schemeClr val="bg2"/>
                          </a:solidFill>
                          <a:effectLst/>
                        </a:rPr>
                        <a:t>Country</a:t>
                      </a:r>
                      <a:endParaRPr lang="de-DE" sz="1200" b="1" i="0" u="none" strike="noStrike" dirty="0">
                        <a:solidFill>
                          <a:schemeClr val="bg2"/>
                        </a:solidFill>
                        <a:effectLst/>
                        <a:latin typeface="Verdana"/>
                      </a:endParaRPr>
                    </a:p>
                  </a:txBody>
                  <a:tcPr marL="9525" marR="9525" marT="9525" marB="0" anchor="b">
                    <a:solidFill>
                      <a:schemeClr val="bg1">
                        <a:alpha val="65000"/>
                      </a:schemeClr>
                    </a:solidFill>
                  </a:tcPr>
                </a:tc>
                <a:tc>
                  <a:txBody>
                    <a:bodyPr/>
                    <a:lstStyle/>
                    <a:p>
                      <a:pPr algn="l" fontAlgn="b"/>
                      <a:r>
                        <a:rPr lang="de-DE" sz="1200" u="none" strike="noStrike">
                          <a:solidFill>
                            <a:schemeClr val="bg2"/>
                          </a:solidFill>
                          <a:effectLst/>
                        </a:rPr>
                        <a:t>2017</a:t>
                      </a:r>
                      <a:endParaRPr lang="de-DE" sz="1200" b="0" i="0" u="none" strike="noStrike">
                        <a:solidFill>
                          <a:schemeClr val="bg2"/>
                        </a:solidFill>
                        <a:effectLst/>
                        <a:latin typeface="Arial"/>
                      </a:endParaRPr>
                    </a:p>
                  </a:txBody>
                  <a:tcPr marL="9525" marR="9525" marT="9525" marB="0" anchor="b">
                    <a:solidFill>
                      <a:schemeClr val="bg1">
                        <a:alpha val="65000"/>
                      </a:schemeClr>
                    </a:solidFill>
                  </a:tcPr>
                </a:tc>
                <a:extLst>
                  <a:ext uri="{0D108BD9-81ED-4DB2-BD59-A6C34878D82A}">
                    <a16:rowId xmlns:a16="http://schemas.microsoft.com/office/drawing/2014/main" val="10000"/>
                  </a:ext>
                </a:extLst>
              </a:tr>
              <a:tr h="240334">
                <a:tc>
                  <a:txBody>
                    <a:bodyPr/>
                    <a:lstStyle/>
                    <a:p>
                      <a:pPr algn="l" fontAlgn="b"/>
                      <a:r>
                        <a:rPr lang="de-DE" sz="1200" u="none" strike="noStrike" dirty="0" err="1">
                          <a:solidFill>
                            <a:schemeClr val="bg2"/>
                          </a:solidFill>
                          <a:effectLst/>
                        </a:rPr>
                        <a:t>Iceland</a:t>
                      </a:r>
                      <a:endParaRPr lang="de-DE" sz="1200" b="0" i="0" u="none" strike="noStrike" dirty="0">
                        <a:solidFill>
                          <a:schemeClr val="bg2"/>
                        </a:solidFill>
                        <a:effectLst/>
                        <a:latin typeface="Arial"/>
                      </a:endParaRPr>
                    </a:p>
                  </a:txBody>
                  <a:tcPr marL="9525" marR="9525" marT="9525" marB="0" anchor="b">
                    <a:solidFill>
                      <a:schemeClr val="bg1">
                        <a:alpha val="65000"/>
                      </a:schemeClr>
                    </a:solidFill>
                  </a:tcPr>
                </a:tc>
                <a:tc>
                  <a:txBody>
                    <a:bodyPr/>
                    <a:lstStyle/>
                    <a:p>
                      <a:pPr algn="r" fontAlgn="b"/>
                      <a:r>
                        <a:rPr lang="de-DE" sz="1200" u="none" strike="noStrike">
                          <a:solidFill>
                            <a:schemeClr val="bg2"/>
                          </a:solidFill>
                          <a:effectLst/>
                        </a:rPr>
                        <a:t>55.72 </a:t>
                      </a:r>
                      <a:endParaRPr lang="de-DE" sz="1200" b="0" i="0" u="none" strike="noStrike">
                        <a:solidFill>
                          <a:schemeClr val="bg2"/>
                        </a:solidFill>
                        <a:effectLst/>
                        <a:latin typeface="Arial"/>
                      </a:endParaRPr>
                    </a:p>
                  </a:txBody>
                  <a:tcPr marL="9525" marR="9525" marT="9525" marB="0" anchor="b">
                    <a:solidFill>
                      <a:schemeClr val="bg1">
                        <a:alpha val="65000"/>
                      </a:schemeClr>
                    </a:solidFill>
                  </a:tcPr>
                </a:tc>
                <a:extLst>
                  <a:ext uri="{0D108BD9-81ED-4DB2-BD59-A6C34878D82A}">
                    <a16:rowId xmlns:a16="http://schemas.microsoft.com/office/drawing/2014/main" val="10001"/>
                  </a:ext>
                </a:extLst>
              </a:tr>
              <a:tr h="240334">
                <a:tc>
                  <a:txBody>
                    <a:bodyPr/>
                    <a:lstStyle/>
                    <a:p>
                      <a:pPr algn="l" fontAlgn="b"/>
                      <a:r>
                        <a:rPr lang="de-DE" sz="1200" u="none" strike="noStrike" dirty="0">
                          <a:solidFill>
                            <a:schemeClr val="bg2"/>
                          </a:solidFill>
                          <a:effectLst/>
                        </a:rPr>
                        <a:t>Korea</a:t>
                      </a:r>
                      <a:endParaRPr lang="de-DE" sz="1200" b="0" i="0" u="none" strike="noStrike" dirty="0">
                        <a:solidFill>
                          <a:schemeClr val="bg2"/>
                        </a:solidFill>
                        <a:effectLst/>
                        <a:latin typeface="Arial"/>
                      </a:endParaRPr>
                    </a:p>
                  </a:txBody>
                  <a:tcPr marL="9525" marR="9525" marT="9525" marB="0" anchor="b">
                    <a:solidFill>
                      <a:schemeClr val="bg1">
                        <a:alpha val="65000"/>
                      </a:schemeClr>
                    </a:solidFill>
                  </a:tcPr>
                </a:tc>
                <a:tc>
                  <a:txBody>
                    <a:bodyPr/>
                    <a:lstStyle/>
                    <a:p>
                      <a:pPr algn="r" fontAlgn="b"/>
                      <a:r>
                        <a:rPr lang="de-DE" sz="1200" u="none" strike="noStrike">
                          <a:solidFill>
                            <a:schemeClr val="bg2"/>
                          </a:solidFill>
                          <a:effectLst/>
                        </a:rPr>
                        <a:t>53.55 </a:t>
                      </a:r>
                      <a:endParaRPr lang="de-DE" sz="1200" b="0" i="0" u="none" strike="noStrike">
                        <a:solidFill>
                          <a:schemeClr val="bg2"/>
                        </a:solidFill>
                        <a:effectLst/>
                        <a:latin typeface="Arial"/>
                      </a:endParaRPr>
                    </a:p>
                  </a:txBody>
                  <a:tcPr marL="9525" marR="9525" marT="9525" marB="0" anchor="b">
                    <a:solidFill>
                      <a:schemeClr val="bg1">
                        <a:alpha val="65000"/>
                      </a:schemeClr>
                    </a:solidFill>
                  </a:tcPr>
                </a:tc>
                <a:extLst>
                  <a:ext uri="{0D108BD9-81ED-4DB2-BD59-A6C34878D82A}">
                    <a16:rowId xmlns:a16="http://schemas.microsoft.com/office/drawing/2014/main" val="10002"/>
                  </a:ext>
                </a:extLst>
              </a:tr>
              <a:tr h="240334">
                <a:tc>
                  <a:txBody>
                    <a:bodyPr/>
                    <a:lstStyle/>
                    <a:p>
                      <a:pPr algn="l" fontAlgn="b"/>
                      <a:r>
                        <a:rPr lang="de-DE" sz="1200" b="1" u="none" strike="noStrike" dirty="0" err="1">
                          <a:solidFill>
                            <a:schemeClr val="accent3"/>
                          </a:solidFill>
                          <a:effectLst/>
                        </a:rPr>
                        <a:t>Norway</a:t>
                      </a:r>
                      <a:endParaRPr lang="de-DE" sz="1200" b="1" i="0" u="none" strike="noStrike" dirty="0">
                        <a:solidFill>
                          <a:schemeClr val="accent3"/>
                        </a:solidFill>
                        <a:effectLst/>
                        <a:latin typeface="Arial"/>
                      </a:endParaRPr>
                    </a:p>
                  </a:txBody>
                  <a:tcPr marL="9525" marR="9525" marT="9525" marB="0" anchor="b">
                    <a:solidFill>
                      <a:schemeClr val="bg1">
                        <a:alpha val="65000"/>
                      </a:schemeClr>
                    </a:solidFill>
                  </a:tcPr>
                </a:tc>
                <a:tc>
                  <a:txBody>
                    <a:bodyPr/>
                    <a:lstStyle/>
                    <a:p>
                      <a:pPr algn="r" fontAlgn="b"/>
                      <a:r>
                        <a:rPr lang="de-DE" sz="1200" b="1" u="none" strike="noStrike" dirty="0">
                          <a:solidFill>
                            <a:schemeClr val="accent3"/>
                          </a:solidFill>
                          <a:effectLst/>
                        </a:rPr>
                        <a:t>52.99 </a:t>
                      </a:r>
                      <a:endParaRPr lang="de-DE" sz="1200" b="1" i="0" u="none" strike="noStrike" dirty="0">
                        <a:solidFill>
                          <a:schemeClr val="accent3"/>
                        </a:solidFill>
                        <a:effectLst/>
                        <a:latin typeface="Arial"/>
                      </a:endParaRPr>
                    </a:p>
                  </a:txBody>
                  <a:tcPr marL="9525" marR="9525" marT="9525" marB="0" anchor="b">
                    <a:solidFill>
                      <a:schemeClr val="bg1">
                        <a:alpha val="65000"/>
                      </a:schemeClr>
                    </a:solidFill>
                  </a:tcPr>
                </a:tc>
                <a:extLst>
                  <a:ext uri="{0D108BD9-81ED-4DB2-BD59-A6C34878D82A}">
                    <a16:rowId xmlns:a16="http://schemas.microsoft.com/office/drawing/2014/main" val="10003"/>
                  </a:ext>
                </a:extLst>
              </a:tr>
              <a:tr h="240334">
                <a:tc>
                  <a:txBody>
                    <a:bodyPr/>
                    <a:lstStyle/>
                    <a:p>
                      <a:pPr algn="l" fontAlgn="b"/>
                      <a:r>
                        <a:rPr lang="de-DE" sz="1200" u="none" strike="noStrike" dirty="0">
                          <a:solidFill>
                            <a:schemeClr val="bg2"/>
                          </a:solidFill>
                          <a:effectLst/>
                        </a:rPr>
                        <a:t>EU</a:t>
                      </a:r>
                      <a:endParaRPr lang="de-DE" sz="1200" b="0" i="0" u="none" strike="noStrike" dirty="0">
                        <a:solidFill>
                          <a:schemeClr val="bg2"/>
                        </a:solidFill>
                        <a:effectLst/>
                        <a:latin typeface="Arial"/>
                      </a:endParaRPr>
                    </a:p>
                  </a:txBody>
                  <a:tcPr marL="9525" marR="9525" marT="9525" marB="0" anchor="b">
                    <a:solidFill>
                      <a:schemeClr val="bg1">
                        <a:alpha val="65000"/>
                      </a:schemeClr>
                    </a:solidFill>
                  </a:tcPr>
                </a:tc>
                <a:tc>
                  <a:txBody>
                    <a:bodyPr/>
                    <a:lstStyle/>
                    <a:p>
                      <a:pPr algn="r" fontAlgn="b"/>
                      <a:r>
                        <a:rPr lang="de-DE" sz="1200" u="none" strike="noStrike" dirty="0">
                          <a:solidFill>
                            <a:schemeClr val="bg2"/>
                          </a:solidFill>
                          <a:effectLst/>
                        </a:rPr>
                        <a:t>18.32 </a:t>
                      </a:r>
                      <a:endParaRPr lang="de-DE" sz="1200" b="0" i="0" u="none" strike="noStrike" dirty="0">
                        <a:solidFill>
                          <a:schemeClr val="bg2"/>
                        </a:solidFill>
                        <a:effectLst/>
                        <a:latin typeface="Arial"/>
                      </a:endParaRPr>
                    </a:p>
                  </a:txBody>
                  <a:tcPr marL="9525" marR="9525" marT="9525" marB="0" anchor="b">
                    <a:solidFill>
                      <a:schemeClr val="bg1">
                        <a:alpha val="65000"/>
                      </a:schemeClr>
                    </a:solidFill>
                  </a:tcPr>
                </a:tc>
                <a:extLst>
                  <a:ext uri="{0D108BD9-81ED-4DB2-BD59-A6C34878D82A}">
                    <a16:rowId xmlns:a16="http://schemas.microsoft.com/office/drawing/2014/main" val="10004"/>
                  </a:ext>
                </a:extLst>
              </a:tr>
              <a:tr h="240334">
                <a:tc>
                  <a:txBody>
                    <a:bodyPr/>
                    <a:lstStyle/>
                    <a:p>
                      <a:pPr algn="l" fontAlgn="b"/>
                      <a:r>
                        <a:rPr lang="de-DE" sz="1200" u="none" strike="noStrike">
                          <a:solidFill>
                            <a:schemeClr val="bg2"/>
                          </a:solidFill>
                          <a:effectLst/>
                        </a:rPr>
                        <a:t>OECD - Total</a:t>
                      </a:r>
                      <a:endParaRPr lang="de-DE" sz="1200" b="0" i="0" u="none" strike="noStrike">
                        <a:solidFill>
                          <a:schemeClr val="bg2"/>
                        </a:solidFill>
                        <a:effectLst/>
                        <a:latin typeface="Arial"/>
                      </a:endParaRPr>
                    </a:p>
                  </a:txBody>
                  <a:tcPr marL="9525" marR="9525" marT="9525" marB="0" anchor="b">
                    <a:solidFill>
                      <a:schemeClr val="bg1">
                        <a:alpha val="65000"/>
                      </a:schemeClr>
                    </a:solidFill>
                  </a:tcPr>
                </a:tc>
                <a:tc>
                  <a:txBody>
                    <a:bodyPr/>
                    <a:lstStyle/>
                    <a:p>
                      <a:pPr algn="r" fontAlgn="b"/>
                      <a:r>
                        <a:rPr lang="de-DE" sz="1200" u="none" strike="noStrike" dirty="0">
                          <a:solidFill>
                            <a:schemeClr val="bg2"/>
                          </a:solidFill>
                          <a:effectLst/>
                        </a:rPr>
                        <a:t>17.82 </a:t>
                      </a:r>
                      <a:endParaRPr lang="de-DE" sz="1200" b="0" i="0" u="none" strike="noStrike" dirty="0">
                        <a:solidFill>
                          <a:schemeClr val="bg2"/>
                        </a:solidFill>
                        <a:effectLst/>
                        <a:latin typeface="Arial"/>
                      </a:endParaRPr>
                    </a:p>
                  </a:txBody>
                  <a:tcPr marL="9525" marR="9525" marT="9525" marB="0" anchor="b">
                    <a:solidFill>
                      <a:schemeClr val="bg1">
                        <a:alpha val="65000"/>
                      </a:schemeClr>
                    </a:solidFill>
                  </a:tcPr>
                </a:tc>
                <a:extLst>
                  <a:ext uri="{0D108BD9-81ED-4DB2-BD59-A6C34878D82A}">
                    <a16:rowId xmlns:a16="http://schemas.microsoft.com/office/drawing/2014/main" val="10005"/>
                  </a:ext>
                </a:extLst>
              </a:tr>
              <a:tr h="240334">
                <a:tc>
                  <a:txBody>
                    <a:bodyPr/>
                    <a:lstStyle/>
                    <a:p>
                      <a:pPr algn="l" fontAlgn="b"/>
                      <a:r>
                        <a:rPr lang="de-DE" sz="1200" u="none" strike="noStrike" dirty="0">
                          <a:solidFill>
                            <a:schemeClr val="bg2"/>
                          </a:solidFill>
                          <a:effectLst/>
                        </a:rPr>
                        <a:t>United States</a:t>
                      </a:r>
                      <a:endParaRPr lang="de-DE" sz="1200" b="0" i="0" u="none" strike="noStrike" dirty="0">
                        <a:solidFill>
                          <a:schemeClr val="bg2"/>
                        </a:solidFill>
                        <a:effectLst/>
                        <a:latin typeface="Arial"/>
                      </a:endParaRPr>
                    </a:p>
                  </a:txBody>
                  <a:tcPr marL="9525" marR="9525" marT="9525" marB="0" anchor="b">
                    <a:solidFill>
                      <a:schemeClr val="bg1">
                        <a:alpha val="65000"/>
                      </a:schemeClr>
                    </a:solidFill>
                  </a:tcPr>
                </a:tc>
                <a:tc>
                  <a:txBody>
                    <a:bodyPr/>
                    <a:lstStyle/>
                    <a:p>
                      <a:pPr algn="r" fontAlgn="b"/>
                      <a:r>
                        <a:rPr lang="de-DE" sz="1200" u="none" strike="noStrike" dirty="0">
                          <a:solidFill>
                            <a:schemeClr val="bg2"/>
                          </a:solidFill>
                          <a:effectLst/>
                        </a:rPr>
                        <a:t>9.88 </a:t>
                      </a:r>
                      <a:endParaRPr lang="de-DE" sz="1200" b="0" i="0" u="none" strike="noStrike" dirty="0">
                        <a:solidFill>
                          <a:schemeClr val="bg2"/>
                        </a:solidFill>
                        <a:effectLst/>
                        <a:latin typeface="Arial"/>
                      </a:endParaRPr>
                    </a:p>
                  </a:txBody>
                  <a:tcPr marL="9525" marR="9525" marT="9525" marB="0" anchor="b">
                    <a:solidFill>
                      <a:schemeClr val="bg1">
                        <a:alpha val="65000"/>
                      </a:schemeClr>
                    </a:solidFill>
                  </a:tcPr>
                </a:tc>
                <a:extLst>
                  <a:ext uri="{0D108BD9-81ED-4DB2-BD59-A6C34878D82A}">
                    <a16:rowId xmlns:a16="http://schemas.microsoft.com/office/drawing/2014/main" val="10006"/>
                  </a:ext>
                </a:extLst>
              </a:tr>
            </a:tbl>
          </a:graphicData>
        </a:graphic>
      </p:graphicFrame>
      <p:sp>
        <p:nvSpPr>
          <p:cNvPr id="7" name="TextBox 6"/>
          <p:cNvSpPr txBox="1"/>
          <p:nvPr/>
        </p:nvSpPr>
        <p:spPr>
          <a:xfrm>
            <a:off x="6787620" y="2106602"/>
            <a:ext cx="2604353" cy="307777"/>
          </a:xfrm>
          <a:prstGeom prst="rect">
            <a:avLst/>
          </a:prstGeom>
          <a:solidFill>
            <a:schemeClr val="bg1">
              <a:alpha val="55000"/>
            </a:schemeClr>
          </a:solidFill>
        </p:spPr>
        <p:txBody>
          <a:bodyPr wrap="square" rtlCol="0">
            <a:spAutoFit/>
          </a:bodyPr>
          <a:lstStyle/>
          <a:p>
            <a:r>
              <a:rPr lang="en-CA" dirty="0" smtClean="0"/>
              <a:t>Producer Support Estimate</a:t>
            </a:r>
            <a:endParaRPr lang="en-US" dirty="0"/>
          </a:p>
        </p:txBody>
      </p:sp>
    </p:spTree>
    <p:extLst>
      <p:ext uri="{BB962C8B-B14F-4D97-AF65-F5344CB8AC3E}">
        <p14:creationId xmlns:p14="http://schemas.microsoft.com/office/powerpoint/2010/main" val="2104313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a:t>
            </a:r>
            <a:r>
              <a:rPr lang="en-CA" dirty="0" smtClean="0"/>
              <a:t>olicy change</a:t>
            </a:r>
            <a:endParaRPr lang="en-US" dirty="0"/>
          </a:p>
        </p:txBody>
      </p:sp>
      <p:pic>
        <p:nvPicPr>
          <p:cNvPr id="6" name="Picture 5"/>
          <p:cNvPicPr>
            <a:picLocks noChangeAspect="1"/>
          </p:cNvPicPr>
          <p:nvPr/>
        </p:nvPicPr>
        <p:blipFill>
          <a:blip r:embed="rId3"/>
          <a:stretch>
            <a:fillRect/>
          </a:stretch>
        </p:blipFill>
        <p:spPr>
          <a:xfrm>
            <a:off x="729450" y="2469874"/>
            <a:ext cx="2548349" cy="1524132"/>
          </a:xfrm>
          <a:prstGeom prst="rect">
            <a:avLst/>
          </a:prstGeom>
        </p:spPr>
      </p:pic>
      <p:sp>
        <p:nvSpPr>
          <p:cNvPr id="3" name="Text Placeholder 2"/>
          <p:cNvSpPr>
            <a:spLocks noGrp="1"/>
          </p:cNvSpPr>
          <p:nvPr>
            <p:ph type="body" idx="1"/>
          </p:nvPr>
        </p:nvSpPr>
        <p:spPr>
          <a:xfrm>
            <a:off x="729450" y="2054028"/>
            <a:ext cx="2490828" cy="2261100"/>
          </a:xfrm>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23</a:t>
            </a:fld>
            <a:endParaRPr lang="de"/>
          </a:p>
        </p:txBody>
      </p:sp>
      <p:pic>
        <p:nvPicPr>
          <p:cNvPr id="5" name="Picture 4"/>
          <p:cNvPicPr>
            <a:picLocks noChangeAspect="1"/>
          </p:cNvPicPr>
          <p:nvPr/>
        </p:nvPicPr>
        <p:blipFill>
          <a:blip r:embed="rId4"/>
          <a:stretch>
            <a:fillRect/>
          </a:stretch>
        </p:blipFill>
        <p:spPr>
          <a:xfrm>
            <a:off x="4148147" y="1134783"/>
            <a:ext cx="4535817" cy="3401863"/>
          </a:xfrm>
          <a:prstGeom prst="rect">
            <a:avLst/>
          </a:prstGeom>
        </p:spPr>
      </p:pic>
    </p:spTree>
    <p:extLst>
      <p:ext uri="{BB962C8B-B14F-4D97-AF65-F5344CB8AC3E}">
        <p14:creationId xmlns:p14="http://schemas.microsoft.com/office/powerpoint/2010/main" val="4249580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9450" y="2078875"/>
            <a:ext cx="2555433" cy="2261100"/>
          </a:xfrm>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24</a:t>
            </a:fld>
            <a:endParaRPr lang="de"/>
          </a:p>
        </p:txBody>
      </p:sp>
      <p:pic>
        <p:nvPicPr>
          <p:cNvPr id="5" name="image106.png"/>
          <p:cNvPicPr/>
          <p:nvPr/>
        </p:nvPicPr>
        <p:blipFill>
          <a:blip r:embed="rId3"/>
          <a:srcRect t="12014"/>
          <a:stretch>
            <a:fillRect/>
          </a:stretch>
        </p:blipFill>
        <p:spPr>
          <a:xfrm>
            <a:off x="223091" y="1173691"/>
            <a:ext cx="4870713" cy="3482340"/>
          </a:xfrm>
          <a:prstGeom prst="rect">
            <a:avLst/>
          </a:prstGeom>
          <a:ln/>
        </p:spPr>
      </p:pic>
      <p:pic>
        <p:nvPicPr>
          <p:cNvPr id="6" name="Picture 5"/>
          <p:cNvPicPr>
            <a:picLocks noChangeAspect="1"/>
          </p:cNvPicPr>
          <p:nvPr/>
        </p:nvPicPr>
        <p:blipFill>
          <a:blip r:embed="rId4"/>
          <a:stretch>
            <a:fillRect/>
          </a:stretch>
        </p:blipFill>
        <p:spPr>
          <a:xfrm>
            <a:off x="4815509" y="692818"/>
            <a:ext cx="4910888" cy="3956647"/>
          </a:xfrm>
          <a:prstGeom prst="rect">
            <a:avLst/>
          </a:prstGeom>
        </p:spPr>
      </p:pic>
      <p:sp>
        <p:nvSpPr>
          <p:cNvPr id="7" name="Title 1"/>
          <p:cNvSpPr>
            <a:spLocks noGrp="1"/>
          </p:cNvSpPr>
          <p:nvPr>
            <p:ph type="title"/>
          </p:nvPr>
        </p:nvSpPr>
        <p:spPr>
          <a:xfrm>
            <a:off x="799024" y="590035"/>
            <a:ext cx="7688700" cy="535200"/>
          </a:xfrm>
          <a:solidFill>
            <a:schemeClr val="bg1"/>
          </a:solidFill>
        </p:spPr>
        <p:txBody>
          <a:bodyPr/>
          <a:lstStyle/>
          <a:p>
            <a:r>
              <a:rPr lang="en-CA" dirty="0" smtClean="0"/>
              <a:t>Raw data</a:t>
            </a:r>
            <a:endParaRPr lang="en-US" dirty="0"/>
          </a:p>
        </p:txBody>
      </p:sp>
      <p:sp>
        <p:nvSpPr>
          <p:cNvPr id="8" name="TextBox 7"/>
          <p:cNvSpPr txBox="1"/>
          <p:nvPr/>
        </p:nvSpPr>
        <p:spPr>
          <a:xfrm>
            <a:off x="1726443" y="1876530"/>
            <a:ext cx="1558440" cy="307777"/>
          </a:xfrm>
          <a:prstGeom prst="rect">
            <a:avLst/>
          </a:prstGeom>
          <a:noFill/>
        </p:spPr>
        <p:txBody>
          <a:bodyPr wrap="none" rtlCol="0">
            <a:spAutoFit/>
          </a:bodyPr>
          <a:lstStyle/>
          <a:p>
            <a:r>
              <a:rPr lang="de-DE" i="1" dirty="0" smtClean="0"/>
              <a:t>Marginal Subsidy</a:t>
            </a:r>
            <a:endParaRPr lang="de-DE" i="1" dirty="0" smtClean="0"/>
          </a:p>
        </p:txBody>
      </p:sp>
      <p:sp>
        <p:nvSpPr>
          <p:cNvPr id="9" name="TextBox 8"/>
          <p:cNvSpPr txBox="1"/>
          <p:nvPr/>
        </p:nvSpPr>
        <p:spPr>
          <a:xfrm>
            <a:off x="6301757" y="1876529"/>
            <a:ext cx="1539204" cy="307777"/>
          </a:xfrm>
          <a:prstGeom prst="rect">
            <a:avLst/>
          </a:prstGeom>
          <a:noFill/>
        </p:spPr>
        <p:txBody>
          <a:bodyPr wrap="none" rtlCol="0">
            <a:spAutoFit/>
          </a:bodyPr>
          <a:lstStyle/>
          <a:p>
            <a:r>
              <a:rPr lang="de-DE" i="1" dirty="0" smtClean="0"/>
              <a:t>Average</a:t>
            </a:r>
            <a:r>
              <a:rPr lang="de-DE" i="1" dirty="0" smtClean="0"/>
              <a:t> Subsidy</a:t>
            </a:r>
            <a:endParaRPr lang="de-DE" i="1" dirty="0" smtClean="0"/>
          </a:p>
        </p:txBody>
      </p:sp>
      <p:sp>
        <p:nvSpPr>
          <p:cNvPr id="11" name="TextBox 10"/>
          <p:cNvSpPr txBox="1"/>
          <p:nvPr/>
        </p:nvSpPr>
        <p:spPr>
          <a:xfrm>
            <a:off x="1767412" y="4429432"/>
            <a:ext cx="1112805" cy="276999"/>
          </a:xfrm>
          <a:prstGeom prst="rect">
            <a:avLst/>
          </a:prstGeom>
          <a:solidFill>
            <a:schemeClr val="bg1"/>
          </a:solidFill>
        </p:spPr>
        <p:txBody>
          <a:bodyPr wrap="none" rtlCol="0">
            <a:spAutoFit/>
          </a:bodyPr>
          <a:lstStyle/>
          <a:p>
            <a:r>
              <a:rPr lang="de-DE" sz="1200" dirty="0" smtClean="0"/>
              <a:t># sheep 2014</a:t>
            </a:r>
            <a:endParaRPr lang="de-DE" sz="1200" dirty="0" smtClean="0"/>
          </a:p>
        </p:txBody>
      </p:sp>
      <p:sp>
        <p:nvSpPr>
          <p:cNvPr id="12" name="TextBox 11"/>
          <p:cNvSpPr txBox="1"/>
          <p:nvPr/>
        </p:nvSpPr>
        <p:spPr>
          <a:xfrm>
            <a:off x="6377512" y="4429432"/>
            <a:ext cx="1112805" cy="276999"/>
          </a:xfrm>
          <a:prstGeom prst="rect">
            <a:avLst/>
          </a:prstGeom>
          <a:solidFill>
            <a:schemeClr val="bg1"/>
          </a:solidFill>
        </p:spPr>
        <p:txBody>
          <a:bodyPr wrap="none" rtlCol="0">
            <a:spAutoFit/>
          </a:bodyPr>
          <a:lstStyle/>
          <a:p>
            <a:r>
              <a:rPr lang="de-DE" sz="1200" dirty="0" smtClean="0"/>
              <a:t># sheep 2014</a:t>
            </a:r>
            <a:endParaRPr lang="de-DE" sz="1200" dirty="0" smtClean="0"/>
          </a:p>
        </p:txBody>
      </p:sp>
    </p:spTree>
    <p:extLst>
      <p:ext uri="{BB962C8B-B14F-4D97-AF65-F5344CB8AC3E}">
        <p14:creationId xmlns:p14="http://schemas.microsoft.com/office/powerpoint/2010/main" val="3218492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Recurrent NN</a:t>
            </a:r>
            <a:br>
              <a:rPr lang="en-CA" dirty="0" smtClean="0"/>
            </a:br>
            <a:r>
              <a:rPr lang="en-CA" dirty="0" smtClean="0"/>
              <a:t>with Long Short </a:t>
            </a:r>
            <a:br>
              <a:rPr lang="en-CA" dirty="0" smtClean="0"/>
            </a:br>
            <a:r>
              <a:rPr lang="en-CA" dirty="0" smtClean="0"/>
              <a:t>Term Memory </a:t>
            </a:r>
            <a:br>
              <a:rPr lang="en-CA" dirty="0" smtClean="0"/>
            </a:br>
            <a:r>
              <a:rPr lang="en-CA" dirty="0" smtClean="0"/>
              <a:t>(RNN-LSTM)</a:t>
            </a:r>
            <a:endParaRPr lang="en-US" dirty="0"/>
          </a:p>
        </p:txBody>
      </p:sp>
      <p:sp>
        <p:nvSpPr>
          <p:cNvPr id="3" name="Text Placeholder 2"/>
          <p:cNvSpPr>
            <a:spLocks noGrp="1"/>
          </p:cNvSpPr>
          <p:nvPr>
            <p:ph type="body" idx="1"/>
          </p:nvPr>
        </p:nvSpPr>
        <p:spPr>
          <a:xfrm>
            <a:off x="729450" y="3488635"/>
            <a:ext cx="7688700" cy="1199210"/>
          </a:xfrm>
        </p:spPr>
        <p:txBody>
          <a:bodyPr/>
          <a:lstStyle/>
          <a:p>
            <a:r>
              <a:rPr lang="en-CA" dirty="0" smtClean="0"/>
              <a:t>LSTM cells pass information across time in a cell-state vector </a:t>
            </a:r>
            <a:r>
              <a:rPr lang="en-CA" i="1" dirty="0" smtClean="0"/>
              <a:t>c</a:t>
            </a:r>
          </a:p>
          <a:p>
            <a:r>
              <a:rPr lang="en-CA" dirty="0" smtClean="0"/>
              <a:t>Takes new input each period (X) and use </a:t>
            </a:r>
            <a:r>
              <a:rPr lang="en-CA" i="1" dirty="0" smtClean="0">
                <a:solidFill>
                  <a:schemeClr val="tx1"/>
                </a:solidFill>
              </a:rPr>
              <a:t>gates</a:t>
            </a:r>
            <a:r>
              <a:rPr lang="en-CA" dirty="0" smtClean="0"/>
              <a:t> to figure out what information it can keep and what we can forget (</a:t>
            </a:r>
            <a:r>
              <a:rPr lang="en-CA" i="1" dirty="0" smtClean="0"/>
              <a:t>a = </a:t>
            </a:r>
            <a:r>
              <a:rPr lang="en-CA" i="1" dirty="0" err="1" smtClean="0"/>
              <a:t>Gc</a:t>
            </a:r>
            <a:r>
              <a:rPr lang="en-CA" dirty="0" smtClean="0"/>
              <a:t>)</a:t>
            </a:r>
          </a:p>
          <a:p>
            <a:pPr marL="146050" indent="0">
              <a:buNone/>
            </a:pPr>
            <a:endParaRPr lang="en-CA" dirty="0" smtClean="0"/>
          </a:p>
          <a:p>
            <a:pPr marL="146050" indent="0">
              <a:buNone/>
            </a:pPr>
            <a:r>
              <a:rPr lang="en-CA" dirty="0" smtClean="0"/>
              <a:t> </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25</a:t>
            </a:fld>
            <a:endParaRPr lang="de"/>
          </a:p>
        </p:txBody>
      </p:sp>
      <p:pic>
        <p:nvPicPr>
          <p:cNvPr id="5" name="Picture 4"/>
          <p:cNvPicPr>
            <a:picLocks noChangeAspect="1"/>
          </p:cNvPicPr>
          <p:nvPr/>
        </p:nvPicPr>
        <p:blipFill>
          <a:blip r:embed="rId3"/>
          <a:stretch>
            <a:fillRect/>
          </a:stretch>
        </p:blipFill>
        <p:spPr>
          <a:xfrm>
            <a:off x="3422650" y="932359"/>
            <a:ext cx="5279594" cy="2225233"/>
          </a:xfrm>
          <a:prstGeom prst="rect">
            <a:avLst/>
          </a:prstGeom>
        </p:spPr>
      </p:pic>
    </p:spTree>
    <p:extLst>
      <p:ext uri="{BB962C8B-B14F-4D97-AF65-F5344CB8AC3E}">
        <p14:creationId xmlns:p14="http://schemas.microsoft.com/office/powerpoint/2010/main" val="38128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Intuition</a:t>
            </a:r>
            <a:endParaRPr lang="en-US" dirty="0"/>
          </a:p>
        </p:txBody>
      </p:sp>
      <p:sp>
        <p:nvSpPr>
          <p:cNvPr id="3" name="Text Placeholder 2"/>
          <p:cNvSpPr>
            <a:spLocks noGrp="1"/>
          </p:cNvSpPr>
          <p:nvPr>
            <p:ph type="body" idx="1"/>
          </p:nvPr>
        </p:nvSpPr>
        <p:spPr/>
        <p:txBody>
          <a:bodyPr/>
          <a:lstStyle/>
          <a:p>
            <a:r>
              <a:rPr lang="en-US" sz="1400" dirty="0"/>
              <a:t>Cell state encodes past information</a:t>
            </a:r>
          </a:p>
          <a:p>
            <a:r>
              <a:rPr lang="en-US" sz="1400" dirty="0"/>
              <a:t>Model learns itself how to encode information</a:t>
            </a:r>
          </a:p>
          <a:p>
            <a:r>
              <a:rPr lang="en-US" sz="1400" dirty="0"/>
              <a:t>and which information to </a:t>
            </a:r>
            <a:r>
              <a:rPr lang="en-US" sz="1400" dirty="0" smtClean="0"/>
              <a:t>keep/forget</a:t>
            </a:r>
            <a:endParaRPr lang="en-US" sz="1400" dirty="0"/>
          </a:p>
          <a:p>
            <a:pPr>
              <a:buFont typeface="Wingdings" panose="05000000000000000000" pitchFamily="2" charset="2"/>
              <a:buChar char="Ø"/>
            </a:pPr>
            <a:r>
              <a:rPr lang="en-US" sz="1400" dirty="0"/>
              <a:t>no need to specify lag structure</a:t>
            </a:r>
          </a:p>
          <a:p>
            <a:pPr>
              <a:buFont typeface="Wingdings" panose="05000000000000000000" pitchFamily="2" charset="2"/>
              <a:buChar char="Ø"/>
            </a:pPr>
            <a:r>
              <a:rPr lang="en-US" sz="1400" dirty="0"/>
              <a:t>Lag structure can vary across variables</a:t>
            </a:r>
          </a:p>
          <a:p>
            <a:pPr marL="0" indent="0">
              <a:buNone/>
            </a:pPr>
            <a:endParaRPr lang="en-US" sz="1400" dirty="0"/>
          </a:p>
          <a:p>
            <a:pPr marL="0" indent="0">
              <a:buNone/>
            </a:pPr>
            <a:r>
              <a:rPr lang="en-US" sz="1400" dirty="0"/>
              <a:t>Example: </a:t>
            </a:r>
          </a:p>
          <a:p>
            <a:pPr>
              <a:buFontTx/>
              <a:buChar char="-"/>
            </a:pPr>
            <a:r>
              <a:rPr lang="en-US" sz="1400" dirty="0"/>
              <a:t>Farm stops milk production </a:t>
            </a:r>
          </a:p>
          <a:p>
            <a:pPr>
              <a:buFontTx/>
              <a:buChar char="-"/>
            </a:pPr>
            <a:r>
              <a:rPr lang="en-US" sz="1400" dirty="0"/>
              <a:t>Specific number of cows </a:t>
            </a:r>
            <a:r>
              <a:rPr lang="en-US" sz="1400" dirty="0" smtClean="0"/>
              <a:t>every past year might </a:t>
            </a:r>
            <a:r>
              <a:rPr lang="en-US" sz="1400" dirty="0"/>
              <a:t>not be relevant</a:t>
            </a:r>
          </a:p>
          <a:p>
            <a:pPr>
              <a:buFontTx/>
              <a:buChar char="-"/>
            </a:pPr>
            <a:r>
              <a:rPr lang="en-US" sz="1400" dirty="0"/>
              <a:t>Sufficient to encode that </a:t>
            </a:r>
            <a:r>
              <a:rPr lang="en-US" sz="1400" dirty="0" smtClean="0"/>
              <a:t>it </a:t>
            </a:r>
            <a:r>
              <a:rPr lang="en-US" sz="1400" dirty="0"/>
              <a:t>had dairy once </a:t>
            </a:r>
            <a:r>
              <a:rPr lang="en-US" sz="1400" dirty="0" smtClean="0"/>
              <a:t> (maybe the maximum number of cows)</a:t>
            </a:r>
            <a:endParaRPr lang="en-US" sz="14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26</a:t>
            </a:fld>
            <a:endParaRPr lang="de"/>
          </a:p>
        </p:txBody>
      </p:sp>
    </p:spTree>
    <p:extLst>
      <p:ext uri="{BB962C8B-B14F-4D97-AF65-F5344CB8AC3E}">
        <p14:creationId xmlns:p14="http://schemas.microsoft.com/office/powerpoint/2010/main" val="5474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Simulation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27</a:t>
            </a:fld>
            <a:endParaRPr lang="de"/>
          </a:p>
        </p:txBody>
      </p:sp>
      <p:pic>
        <p:nvPicPr>
          <p:cNvPr id="5" name="Picture 4"/>
          <p:cNvPicPr>
            <a:picLocks noChangeAspect="1"/>
          </p:cNvPicPr>
          <p:nvPr/>
        </p:nvPicPr>
        <p:blipFill>
          <a:blip r:embed="rId2"/>
          <a:stretch>
            <a:fillRect/>
          </a:stretch>
        </p:blipFill>
        <p:spPr>
          <a:xfrm>
            <a:off x="892741" y="2620370"/>
            <a:ext cx="7362118" cy="2129481"/>
          </a:xfrm>
          <a:prstGeom prst="rect">
            <a:avLst/>
          </a:prstGeom>
        </p:spPr>
      </p:pic>
      <p:pic>
        <p:nvPicPr>
          <p:cNvPr id="6" name="Picture 5"/>
          <p:cNvPicPr>
            <a:picLocks noChangeAspect="1"/>
          </p:cNvPicPr>
          <p:nvPr/>
        </p:nvPicPr>
        <p:blipFill>
          <a:blip r:embed="rId3"/>
          <a:stretch>
            <a:fillRect/>
          </a:stretch>
        </p:blipFill>
        <p:spPr>
          <a:xfrm>
            <a:off x="5998873" y="835622"/>
            <a:ext cx="2255986" cy="1501256"/>
          </a:xfrm>
          <a:prstGeom prst="rect">
            <a:avLst/>
          </a:prstGeom>
        </p:spPr>
      </p:pic>
    </p:spTree>
    <p:extLst>
      <p:ext uri="{BB962C8B-B14F-4D97-AF65-F5344CB8AC3E}">
        <p14:creationId xmlns:p14="http://schemas.microsoft.com/office/powerpoint/2010/main" val="2602610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28</a:t>
            </a:fld>
            <a:endParaRPr lang="de"/>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668" y="1940469"/>
            <a:ext cx="3960000" cy="264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4579655" y="1940469"/>
            <a:ext cx="3956647" cy="2639797"/>
          </a:xfrm>
          <a:prstGeom prst="rect">
            <a:avLst/>
          </a:prstGeom>
        </p:spPr>
      </p:pic>
      <p:sp>
        <p:nvSpPr>
          <p:cNvPr id="9" name="Title 1"/>
          <p:cNvSpPr>
            <a:spLocks noGrp="1"/>
          </p:cNvSpPr>
          <p:nvPr>
            <p:ph type="title"/>
          </p:nvPr>
        </p:nvSpPr>
        <p:spPr>
          <a:xfrm>
            <a:off x="729450" y="1318650"/>
            <a:ext cx="7688700" cy="535200"/>
          </a:xfrm>
        </p:spPr>
        <p:txBody>
          <a:bodyPr/>
          <a:lstStyle/>
          <a:p>
            <a:r>
              <a:rPr lang="en-CA" dirty="0" smtClean="0"/>
              <a:t>Changes in sheep</a:t>
            </a:r>
            <a:endParaRPr lang="en-US" dirty="0"/>
          </a:p>
        </p:txBody>
      </p:sp>
      <p:pic>
        <p:nvPicPr>
          <p:cNvPr id="10" name="Picture 9"/>
          <p:cNvPicPr>
            <a:picLocks noChangeAspect="1"/>
          </p:cNvPicPr>
          <p:nvPr/>
        </p:nvPicPr>
        <p:blipFill>
          <a:blip r:embed="rId5"/>
          <a:stretch>
            <a:fillRect/>
          </a:stretch>
        </p:blipFill>
        <p:spPr>
          <a:xfrm>
            <a:off x="1849026" y="4322680"/>
            <a:ext cx="1152244" cy="304826"/>
          </a:xfrm>
          <a:prstGeom prst="rect">
            <a:avLst/>
          </a:prstGeom>
        </p:spPr>
      </p:pic>
      <p:sp>
        <p:nvSpPr>
          <p:cNvPr id="11" name="TextBox 10"/>
          <p:cNvSpPr txBox="1"/>
          <p:nvPr/>
        </p:nvSpPr>
        <p:spPr>
          <a:xfrm>
            <a:off x="5809026" y="4318656"/>
            <a:ext cx="1149674" cy="261610"/>
          </a:xfrm>
          <a:prstGeom prst="rect">
            <a:avLst/>
          </a:prstGeom>
          <a:solidFill>
            <a:schemeClr val="bg1"/>
          </a:solidFill>
        </p:spPr>
        <p:txBody>
          <a:bodyPr wrap="none" rtlCol="0">
            <a:spAutoFit/>
          </a:bodyPr>
          <a:lstStyle/>
          <a:p>
            <a:r>
              <a:rPr lang="de-DE" sz="1100" dirty="0" smtClean="0"/>
              <a:t>#</a:t>
            </a:r>
            <a:r>
              <a:rPr lang="de-DE" sz="1100" dirty="0" err="1" smtClean="0"/>
              <a:t>sheep</a:t>
            </a:r>
            <a:r>
              <a:rPr lang="de-DE" sz="1100" dirty="0" smtClean="0"/>
              <a:t> in 2015</a:t>
            </a:r>
            <a:endParaRPr lang="de-DE" sz="1100" dirty="0"/>
          </a:p>
        </p:txBody>
      </p:sp>
      <p:sp>
        <p:nvSpPr>
          <p:cNvPr id="12" name="TextBox 11"/>
          <p:cNvSpPr txBox="1"/>
          <p:nvPr/>
        </p:nvSpPr>
        <p:spPr>
          <a:xfrm rot="16200000">
            <a:off x="27843" y="3129562"/>
            <a:ext cx="1369286" cy="261610"/>
          </a:xfrm>
          <a:prstGeom prst="rect">
            <a:avLst/>
          </a:prstGeom>
          <a:solidFill>
            <a:schemeClr val="bg1"/>
          </a:solidFill>
        </p:spPr>
        <p:txBody>
          <a:bodyPr wrap="none" rtlCol="0">
            <a:spAutoFit/>
          </a:bodyPr>
          <a:lstStyle/>
          <a:p>
            <a:r>
              <a:rPr lang="en-US" sz="1100" dirty="0" smtClean="0"/>
              <a:t>changes in #sheep</a:t>
            </a:r>
            <a:endParaRPr lang="en-US" sz="1100" dirty="0"/>
          </a:p>
        </p:txBody>
      </p:sp>
      <p:sp>
        <p:nvSpPr>
          <p:cNvPr id="13" name="TextBox 12"/>
          <p:cNvSpPr txBox="1"/>
          <p:nvPr/>
        </p:nvSpPr>
        <p:spPr>
          <a:xfrm rot="16200000">
            <a:off x="4019962" y="3129562"/>
            <a:ext cx="1369286" cy="261610"/>
          </a:xfrm>
          <a:prstGeom prst="rect">
            <a:avLst/>
          </a:prstGeom>
          <a:solidFill>
            <a:schemeClr val="bg1"/>
          </a:solidFill>
        </p:spPr>
        <p:txBody>
          <a:bodyPr wrap="none" rtlCol="0">
            <a:spAutoFit/>
          </a:bodyPr>
          <a:lstStyle/>
          <a:p>
            <a:r>
              <a:rPr lang="en-US" sz="1100" dirty="0" smtClean="0"/>
              <a:t>changes in #sheep</a:t>
            </a:r>
            <a:endParaRPr lang="en-US" sz="1100" dirty="0"/>
          </a:p>
        </p:txBody>
      </p:sp>
      <p:sp>
        <p:nvSpPr>
          <p:cNvPr id="14" name="TextBox 13"/>
          <p:cNvSpPr txBox="1"/>
          <p:nvPr/>
        </p:nvSpPr>
        <p:spPr>
          <a:xfrm>
            <a:off x="2263950" y="1893432"/>
            <a:ext cx="526106" cy="338554"/>
          </a:xfrm>
          <a:prstGeom prst="rect">
            <a:avLst/>
          </a:prstGeom>
          <a:noFill/>
        </p:spPr>
        <p:txBody>
          <a:bodyPr wrap="none" rtlCol="0">
            <a:spAutoFit/>
          </a:bodyPr>
          <a:lstStyle/>
          <a:p>
            <a:r>
              <a:rPr lang="de-DE" i="1" dirty="0"/>
              <a:t>F</a:t>
            </a:r>
            <a:r>
              <a:rPr lang="de-DE" i="1" dirty="0" smtClean="0"/>
              <a:t>lat</a:t>
            </a:r>
            <a:endParaRPr lang="de-DE" i="1" dirty="0" smtClean="0"/>
          </a:p>
        </p:txBody>
      </p:sp>
      <p:sp>
        <p:nvSpPr>
          <p:cNvPr id="15" name="TextBox 14"/>
          <p:cNvSpPr txBox="1"/>
          <p:nvPr/>
        </p:nvSpPr>
        <p:spPr>
          <a:xfrm>
            <a:off x="6285992" y="1900515"/>
            <a:ext cx="870751" cy="307777"/>
          </a:xfrm>
          <a:prstGeom prst="rect">
            <a:avLst/>
          </a:prstGeom>
          <a:noFill/>
        </p:spPr>
        <p:txBody>
          <a:bodyPr wrap="none" rtlCol="0">
            <a:spAutoFit/>
          </a:bodyPr>
          <a:lstStyle/>
          <a:p>
            <a:r>
              <a:rPr lang="de-DE" i="1" dirty="0" smtClean="0"/>
              <a:t>Increase</a:t>
            </a:r>
            <a:endParaRPr lang="de-DE" i="1" dirty="0" smtClean="0"/>
          </a:p>
        </p:txBody>
      </p:sp>
      <p:pic>
        <p:nvPicPr>
          <p:cNvPr id="16" name="Picture 15"/>
          <p:cNvPicPr>
            <a:picLocks noChangeAspect="1"/>
          </p:cNvPicPr>
          <p:nvPr/>
        </p:nvPicPr>
        <p:blipFill>
          <a:blip r:embed="rId6"/>
          <a:stretch>
            <a:fillRect/>
          </a:stretch>
        </p:blipFill>
        <p:spPr>
          <a:xfrm>
            <a:off x="4055416" y="569951"/>
            <a:ext cx="4656894" cy="1346999"/>
          </a:xfrm>
          <a:prstGeom prst="rect">
            <a:avLst/>
          </a:prstGeom>
        </p:spPr>
      </p:pic>
    </p:spTree>
    <p:extLst>
      <p:ext uri="{BB962C8B-B14F-4D97-AF65-F5344CB8AC3E}">
        <p14:creationId xmlns:p14="http://schemas.microsoft.com/office/powerpoint/2010/main" val="281926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Fodder</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29</a:t>
            </a:fld>
            <a:endParaRPr lang="de"/>
          </a:p>
        </p:txBody>
      </p:sp>
      <p:pic>
        <p:nvPicPr>
          <p:cNvPr id="5" name="Picture 4"/>
          <p:cNvPicPr>
            <a:picLocks noChangeAspect="1"/>
          </p:cNvPicPr>
          <p:nvPr/>
        </p:nvPicPr>
        <p:blipFill>
          <a:blip r:embed="rId2"/>
          <a:stretch>
            <a:fillRect/>
          </a:stretch>
        </p:blipFill>
        <p:spPr>
          <a:xfrm>
            <a:off x="729449" y="1949089"/>
            <a:ext cx="3872807" cy="2588123"/>
          </a:xfrm>
          <a:prstGeom prst="rect">
            <a:avLst/>
          </a:prstGeom>
        </p:spPr>
      </p:pic>
      <p:pic>
        <p:nvPicPr>
          <p:cNvPr id="6" name="Picture 5"/>
          <p:cNvPicPr>
            <a:picLocks noChangeAspect="1"/>
          </p:cNvPicPr>
          <p:nvPr/>
        </p:nvPicPr>
        <p:blipFill>
          <a:blip r:embed="rId3"/>
          <a:stretch>
            <a:fillRect/>
          </a:stretch>
        </p:blipFill>
        <p:spPr>
          <a:xfrm>
            <a:off x="4749272" y="1949089"/>
            <a:ext cx="3932558" cy="2628054"/>
          </a:xfrm>
          <a:prstGeom prst="rect">
            <a:avLst/>
          </a:prstGeom>
        </p:spPr>
      </p:pic>
      <p:sp>
        <p:nvSpPr>
          <p:cNvPr id="7" name="TextBox 6"/>
          <p:cNvSpPr txBox="1"/>
          <p:nvPr/>
        </p:nvSpPr>
        <p:spPr>
          <a:xfrm>
            <a:off x="1972410" y="4275602"/>
            <a:ext cx="1149674" cy="261610"/>
          </a:xfrm>
          <a:prstGeom prst="rect">
            <a:avLst/>
          </a:prstGeom>
          <a:solidFill>
            <a:schemeClr val="bg1"/>
          </a:solidFill>
        </p:spPr>
        <p:txBody>
          <a:bodyPr wrap="none" rtlCol="0">
            <a:spAutoFit/>
          </a:bodyPr>
          <a:lstStyle/>
          <a:p>
            <a:r>
              <a:rPr lang="de-DE" sz="1100" dirty="0" smtClean="0"/>
              <a:t>#</a:t>
            </a:r>
            <a:r>
              <a:rPr lang="de-DE" sz="1100" dirty="0" err="1" smtClean="0"/>
              <a:t>sheep</a:t>
            </a:r>
            <a:r>
              <a:rPr lang="de-DE" sz="1100" dirty="0" smtClean="0"/>
              <a:t> in 2015</a:t>
            </a:r>
            <a:endParaRPr lang="de-DE" sz="1100" dirty="0"/>
          </a:p>
        </p:txBody>
      </p:sp>
      <p:sp>
        <p:nvSpPr>
          <p:cNvPr id="8" name="TextBox 7"/>
          <p:cNvSpPr txBox="1"/>
          <p:nvPr/>
        </p:nvSpPr>
        <p:spPr>
          <a:xfrm>
            <a:off x="5972910" y="4315533"/>
            <a:ext cx="1149674" cy="261610"/>
          </a:xfrm>
          <a:prstGeom prst="rect">
            <a:avLst/>
          </a:prstGeom>
          <a:solidFill>
            <a:schemeClr val="bg1"/>
          </a:solidFill>
        </p:spPr>
        <p:txBody>
          <a:bodyPr wrap="none" rtlCol="0">
            <a:spAutoFit/>
          </a:bodyPr>
          <a:lstStyle/>
          <a:p>
            <a:r>
              <a:rPr lang="de-DE" sz="1100" dirty="0" smtClean="0"/>
              <a:t>#</a:t>
            </a:r>
            <a:r>
              <a:rPr lang="de-DE" sz="1100" dirty="0" err="1" smtClean="0"/>
              <a:t>sheep</a:t>
            </a:r>
            <a:r>
              <a:rPr lang="de-DE" sz="1100" dirty="0" smtClean="0"/>
              <a:t> in 2015</a:t>
            </a:r>
            <a:endParaRPr lang="de-DE" sz="1100" dirty="0"/>
          </a:p>
        </p:txBody>
      </p:sp>
      <p:sp>
        <p:nvSpPr>
          <p:cNvPr id="9" name="TextBox 8"/>
          <p:cNvSpPr txBox="1"/>
          <p:nvPr/>
        </p:nvSpPr>
        <p:spPr>
          <a:xfrm>
            <a:off x="2263950" y="1893432"/>
            <a:ext cx="526106" cy="338554"/>
          </a:xfrm>
          <a:prstGeom prst="rect">
            <a:avLst/>
          </a:prstGeom>
          <a:noFill/>
        </p:spPr>
        <p:txBody>
          <a:bodyPr wrap="none" rtlCol="0">
            <a:spAutoFit/>
          </a:bodyPr>
          <a:lstStyle/>
          <a:p>
            <a:r>
              <a:rPr lang="de-DE" i="1" dirty="0"/>
              <a:t>F</a:t>
            </a:r>
            <a:r>
              <a:rPr lang="de-DE" i="1" dirty="0" smtClean="0"/>
              <a:t>lat</a:t>
            </a:r>
            <a:endParaRPr lang="de-DE" i="1" dirty="0" smtClean="0"/>
          </a:p>
        </p:txBody>
      </p:sp>
      <p:sp>
        <p:nvSpPr>
          <p:cNvPr id="10" name="TextBox 9"/>
          <p:cNvSpPr txBox="1"/>
          <p:nvPr/>
        </p:nvSpPr>
        <p:spPr>
          <a:xfrm>
            <a:off x="6285992" y="1900515"/>
            <a:ext cx="870751" cy="307777"/>
          </a:xfrm>
          <a:prstGeom prst="rect">
            <a:avLst/>
          </a:prstGeom>
          <a:noFill/>
        </p:spPr>
        <p:txBody>
          <a:bodyPr wrap="none" rtlCol="0">
            <a:spAutoFit/>
          </a:bodyPr>
          <a:lstStyle/>
          <a:p>
            <a:r>
              <a:rPr lang="de-DE" i="1" dirty="0" smtClean="0"/>
              <a:t>Increase</a:t>
            </a:r>
            <a:endParaRPr lang="de-DE" i="1" dirty="0" smtClean="0"/>
          </a:p>
        </p:txBody>
      </p:sp>
      <p:pic>
        <p:nvPicPr>
          <p:cNvPr id="12" name="Picture 11"/>
          <p:cNvPicPr>
            <a:picLocks noChangeAspect="1"/>
          </p:cNvPicPr>
          <p:nvPr/>
        </p:nvPicPr>
        <p:blipFill>
          <a:blip r:embed="rId4"/>
          <a:stretch>
            <a:fillRect/>
          </a:stretch>
        </p:blipFill>
        <p:spPr>
          <a:xfrm>
            <a:off x="4055416" y="569951"/>
            <a:ext cx="4656894" cy="1346999"/>
          </a:xfrm>
          <a:prstGeom prst="rect">
            <a:avLst/>
          </a:prstGeom>
        </p:spPr>
      </p:pic>
    </p:spTree>
    <p:extLst>
      <p:ext uri="{BB962C8B-B14F-4D97-AF65-F5344CB8AC3E}">
        <p14:creationId xmlns:p14="http://schemas.microsoft.com/office/powerpoint/2010/main" val="166241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1318650"/>
            <a:ext cx="7830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Outline Part II </a:t>
            </a:r>
            <a:r>
              <a:rPr lang="de" sz="1800"/>
              <a:t>What ML can add to our toolbox</a:t>
            </a:r>
            <a:endParaRPr sz="1800"/>
          </a:p>
        </p:txBody>
      </p:sp>
      <p:sp>
        <p:nvSpPr>
          <p:cNvPr id="100" name="Google Shape;100;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de" sz="1800" dirty="0"/>
              <a:t>Restrictive functional forms </a:t>
            </a:r>
            <a:endParaRPr sz="1800" dirty="0"/>
          </a:p>
          <a:p>
            <a:pPr marL="457200" lvl="0" indent="-342900" algn="l" rtl="0">
              <a:spcBef>
                <a:spcPts val="0"/>
              </a:spcBef>
              <a:spcAft>
                <a:spcPts val="0"/>
              </a:spcAft>
              <a:buSzPts val="1800"/>
              <a:buChar char="●"/>
            </a:pPr>
            <a:r>
              <a:rPr lang="de" sz="1800" dirty="0"/>
              <a:t>Extract information from unstructured data </a:t>
            </a:r>
            <a:endParaRPr sz="1800" dirty="0"/>
          </a:p>
          <a:p>
            <a:pPr marL="457200" lvl="0" indent="-342900" algn="l" rtl="0">
              <a:spcBef>
                <a:spcPts val="0"/>
              </a:spcBef>
              <a:spcAft>
                <a:spcPts val="0"/>
              </a:spcAft>
              <a:buSzPts val="1800"/>
              <a:buChar char="●"/>
            </a:pPr>
            <a:r>
              <a:rPr lang="de" sz="1800" dirty="0"/>
              <a:t>Large number of explanatory variables </a:t>
            </a:r>
            <a:endParaRPr sz="1800" dirty="0"/>
          </a:p>
          <a:p>
            <a:pPr marL="457200" lvl="0" indent="-342900" algn="l" rtl="0">
              <a:spcBef>
                <a:spcPts val="0"/>
              </a:spcBef>
              <a:spcAft>
                <a:spcPts val="0"/>
              </a:spcAft>
              <a:buSzPts val="1800"/>
              <a:buChar char="●"/>
            </a:pPr>
            <a:r>
              <a:rPr lang="de" sz="1800" dirty="0"/>
              <a:t>Causal inference and </a:t>
            </a:r>
            <a:r>
              <a:rPr lang="de" sz="1800" dirty="0" smtClean="0"/>
              <a:t>Identification</a:t>
            </a:r>
            <a:endParaRPr lang="de" sz="1800" dirty="0"/>
          </a:p>
          <a:p>
            <a:pPr marL="457200" lvl="0" indent="-342900" algn="l" rtl="0">
              <a:spcBef>
                <a:spcPts val="0"/>
              </a:spcBef>
              <a:spcAft>
                <a:spcPts val="0"/>
              </a:spcAft>
              <a:buSzPts val="1800"/>
              <a:buChar char="●"/>
            </a:pPr>
            <a:r>
              <a:rPr lang="de" sz="1800" dirty="0" smtClean="0">
                <a:solidFill>
                  <a:schemeClr val="accent1">
                    <a:lumMod val="75000"/>
                  </a:schemeClr>
                </a:solidFill>
              </a:rPr>
              <a:t>Limitations </a:t>
            </a:r>
            <a:r>
              <a:rPr lang="de" sz="1800" dirty="0">
                <a:solidFill>
                  <a:schemeClr val="accent1">
                    <a:lumMod val="75000"/>
                  </a:schemeClr>
                </a:solidFill>
              </a:rPr>
              <a:t>of simulation models for policy analysis</a:t>
            </a:r>
            <a:endParaRPr sz="1800" dirty="0">
              <a:solidFill>
                <a:schemeClr val="accent1">
                  <a:lumMod val="75000"/>
                </a:schemeClr>
              </a:solidFill>
            </a:endParaRPr>
          </a:p>
        </p:txBody>
      </p:sp>
      <p:sp>
        <p:nvSpPr>
          <p:cNvPr id="101" name="Google Shape;10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3</a:t>
            </a:fld>
            <a:endParaRPr/>
          </a:p>
        </p:txBody>
      </p:sp>
    </p:spTree>
    <p:extLst>
      <p:ext uri="{BB962C8B-B14F-4D97-AF65-F5344CB8AC3E}">
        <p14:creationId xmlns:p14="http://schemas.microsoft.com/office/powerpoint/2010/main" val="1049537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Cereals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30</a:t>
            </a:fld>
            <a:endParaRPr lang="de"/>
          </a:p>
        </p:txBody>
      </p:sp>
      <p:pic>
        <p:nvPicPr>
          <p:cNvPr id="5" name="Picture 4"/>
          <p:cNvPicPr>
            <a:picLocks noChangeAspect="1"/>
          </p:cNvPicPr>
          <p:nvPr/>
        </p:nvPicPr>
        <p:blipFill>
          <a:blip r:embed="rId3"/>
          <a:stretch>
            <a:fillRect/>
          </a:stretch>
        </p:blipFill>
        <p:spPr>
          <a:xfrm>
            <a:off x="510788" y="1853850"/>
            <a:ext cx="4140725" cy="3046136"/>
          </a:xfrm>
          <a:prstGeom prst="rect">
            <a:avLst/>
          </a:prstGeom>
        </p:spPr>
      </p:pic>
      <p:pic>
        <p:nvPicPr>
          <p:cNvPr id="6" name="image53.png"/>
          <p:cNvPicPr/>
          <p:nvPr/>
        </p:nvPicPr>
        <p:blipFill>
          <a:blip r:embed="rId4"/>
          <a:srcRect/>
          <a:stretch>
            <a:fillRect/>
          </a:stretch>
        </p:blipFill>
        <p:spPr>
          <a:xfrm>
            <a:off x="4815509" y="1900515"/>
            <a:ext cx="4269493" cy="3046136"/>
          </a:xfrm>
          <a:prstGeom prst="rect">
            <a:avLst/>
          </a:prstGeom>
          <a:ln/>
        </p:spPr>
      </p:pic>
      <p:sp>
        <p:nvSpPr>
          <p:cNvPr id="7" name="TextBox 6"/>
          <p:cNvSpPr txBox="1"/>
          <p:nvPr/>
        </p:nvSpPr>
        <p:spPr>
          <a:xfrm>
            <a:off x="1805439" y="4619046"/>
            <a:ext cx="1149674" cy="261610"/>
          </a:xfrm>
          <a:prstGeom prst="rect">
            <a:avLst/>
          </a:prstGeom>
          <a:solidFill>
            <a:schemeClr val="bg1"/>
          </a:solidFill>
        </p:spPr>
        <p:txBody>
          <a:bodyPr wrap="none" rtlCol="0">
            <a:spAutoFit/>
          </a:bodyPr>
          <a:lstStyle/>
          <a:p>
            <a:r>
              <a:rPr lang="de-DE" sz="1100" dirty="0" smtClean="0"/>
              <a:t>#</a:t>
            </a:r>
            <a:r>
              <a:rPr lang="de-DE" sz="1100" dirty="0" err="1" smtClean="0"/>
              <a:t>sheep</a:t>
            </a:r>
            <a:r>
              <a:rPr lang="de-DE" sz="1100" dirty="0" smtClean="0"/>
              <a:t> in 2015</a:t>
            </a:r>
            <a:endParaRPr lang="de-DE" sz="1100" dirty="0"/>
          </a:p>
        </p:txBody>
      </p:sp>
      <p:sp>
        <p:nvSpPr>
          <p:cNvPr id="8" name="TextBox 7"/>
          <p:cNvSpPr txBox="1"/>
          <p:nvPr/>
        </p:nvSpPr>
        <p:spPr>
          <a:xfrm>
            <a:off x="6285992" y="4685041"/>
            <a:ext cx="1149674" cy="261610"/>
          </a:xfrm>
          <a:prstGeom prst="rect">
            <a:avLst/>
          </a:prstGeom>
          <a:solidFill>
            <a:schemeClr val="bg1"/>
          </a:solidFill>
        </p:spPr>
        <p:txBody>
          <a:bodyPr wrap="none" rtlCol="0">
            <a:spAutoFit/>
          </a:bodyPr>
          <a:lstStyle/>
          <a:p>
            <a:r>
              <a:rPr lang="de-DE" sz="1100" dirty="0" smtClean="0"/>
              <a:t>#</a:t>
            </a:r>
            <a:r>
              <a:rPr lang="de-DE" sz="1100" dirty="0" err="1" smtClean="0"/>
              <a:t>sheep</a:t>
            </a:r>
            <a:r>
              <a:rPr lang="de-DE" sz="1100" dirty="0" smtClean="0"/>
              <a:t> in 2015</a:t>
            </a:r>
            <a:endParaRPr lang="de-DE" sz="1100" dirty="0"/>
          </a:p>
        </p:txBody>
      </p:sp>
      <p:sp>
        <p:nvSpPr>
          <p:cNvPr id="9" name="TextBox 8"/>
          <p:cNvSpPr txBox="1"/>
          <p:nvPr/>
        </p:nvSpPr>
        <p:spPr>
          <a:xfrm>
            <a:off x="2263950" y="1893432"/>
            <a:ext cx="526106" cy="338554"/>
          </a:xfrm>
          <a:prstGeom prst="rect">
            <a:avLst/>
          </a:prstGeom>
          <a:noFill/>
        </p:spPr>
        <p:txBody>
          <a:bodyPr wrap="none" rtlCol="0">
            <a:spAutoFit/>
          </a:bodyPr>
          <a:lstStyle/>
          <a:p>
            <a:r>
              <a:rPr lang="de-DE" i="1" dirty="0"/>
              <a:t>F</a:t>
            </a:r>
            <a:r>
              <a:rPr lang="de-DE" i="1" dirty="0" smtClean="0"/>
              <a:t>lat</a:t>
            </a:r>
            <a:endParaRPr lang="de-DE" i="1" dirty="0" smtClean="0"/>
          </a:p>
        </p:txBody>
      </p:sp>
      <p:sp>
        <p:nvSpPr>
          <p:cNvPr id="10" name="TextBox 9"/>
          <p:cNvSpPr txBox="1"/>
          <p:nvPr/>
        </p:nvSpPr>
        <p:spPr>
          <a:xfrm>
            <a:off x="6285992" y="1900515"/>
            <a:ext cx="870751" cy="307777"/>
          </a:xfrm>
          <a:prstGeom prst="rect">
            <a:avLst/>
          </a:prstGeom>
          <a:noFill/>
        </p:spPr>
        <p:txBody>
          <a:bodyPr wrap="none" rtlCol="0">
            <a:spAutoFit/>
          </a:bodyPr>
          <a:lstStyle/>
          <a:p>
            <a:r>
              <a:rPr lang="de-DE" i="1" dirty="0" smtClean="0"/>
              <a:t>Increase</a:t>
            </a:r>
            <a:endParaRPr lang="de-DE" i="1" dirty="0" smtClean="0"/>
          </a:p>
        </p:txBody>
      </p:sp>
      <p:pic>
        <p:nvPicPr>
          <p:cNvPr id="11" name="Picture 10"/>
          <p:cNvPicPr>
            <a:picLocks noChangeAspect="1"/>
          </p:cNvPicPr>
          <p:nvPr/>
        </p:nvPicPr>
        <p:blipFill>
          <a:blip r:embed="rId5"/>
          <a:stretch>
            <a:fillRect/>
          </a:stretch>
        </p:blipFill>
        <p:spPr>
          <a:xfrm>
            <a:off x="4055416" y="569951"/>
            <a:ext cx="4656894" cy="1346999"/>
          </a:xfrm>
          <a:prstGeom prst="rect">
            <a:avLst/>
          </a:prstGeom>
        </p:spPr>
      </p:pic>
    </p:spTree>
    <p:extLst>
      <p:ext uri="{BB962C8B-B14F-4D97-AF65-F5344CB8AC3E}">
        <p14:creationId xmlns:p14="http://schemas.microsoft.com/office/powerpoint/2010/main" val="4272941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Implications</a:t>
            </a:r>
            <a:endParaRPr lang="en-US" dirty="0"/>
          </a:p>
        </p:txBody>
      </p:sp>
      <p:sp>
        <p:nvSpPr>
          <p:cNvPr id="3" name="Text Placeholder 2"/>
          <p:cNvSpPr>
            <a:spLocks noGrp="1"/>
          </p:cNvSpPr>
          <p:nvPr>
            <p:ph type="body" idx="1"/>
          </p:nvPr>
        </p:nvSpPr>
        <p:spPr/>
        <p:txBody>
          <a:bodyPr/>
          <a:lstStyle/>
          <a:p>
            <a:r>
              <a:rPr lang="en-CA" dirty="0" smtClean="0"/>
              <a:t>Without explicit economic information, RNN is able to pick up reasonably direct and indirect responses to changes in subsidies</a:t>
            </a:r>
          </a:p>
          <a:p>
            <a:r>
              <a:rPr lang="en-CA" dirty="0" smtClean="0"/>
              <a:t>Able to model more complex dynamic processes than standard AR models</a:t>
            </a:r>
          </a:p>
          <a:p>
            <a:r>
              <a:rPr lang="en-CA" dirty="0" smtClean="0"/>
              <a:t>And more complex spatial patterns</a:t>
            </a:r>
          </a:p>
          <a:p>
            <a:pPr marL="14605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31</a:t>
            </a:fld>
            <a:endParaRPr lang="de"/>
          </a:p>
        </p:txBody>
      </p:sp>
    </p:spTree>
    <p:extLst>
      <p:ext uri="{BB962C8B-B14F-4D97-AF65-F5344CB8AC3E}">
        <p14:creationId xmlns:p14="http://schemas.microsoft.com/office/powerpoint/2010/main" val="2323806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Lots of things yet to do…</a:t>
            </a:r>
            <a:endParaRPr lang="en-US" dirty="0"/>
          </a:p>
        </p:txBody>
      </p:sp>
      <p:sp>
        <p:nvSpPr>
          <p:cNvPr id="3" name="Text Placeholder 2"/>
          <p:cNvSpPr>
            <a:spLocks noGrp="1"/>
          </p:cNvSpPr>
          <p:nvPr>
            <p:ph type="body" idx="1"/>
          </p:nvPr>
        </p:nvSpPr>
        <p:spPr/>
        <p:txBody>
          <a:bodyPr/>
          <a:lstStyle/>
          <a:p>
            <a:r>
              <a:rPr lang="en-CA" dirty="0" smtClean="0"/>
              <a:t>Explore dynamics</a:t>
            </a:r>
          </a:p>
          <a:p>
            <a:r>
              <a:rPr lang="en-CA" dirty="0" smtClean="0"/>
              <a:t>Embed farm fixed effects</a:t>
            </a:r>
          </a:p>
          <a:p>
            <a:r>
              <a:rPr lang="en-CA" dirty="0" smtClean="0"/>
              <a:t>Compare to standard panel model estimation</a:t>
            </a:r>
          </a:p>
          <a:p>
            <a:r>
              <a:rPr lang="en-CA" dirty="0" smtClean="0"/>
              <a:t>Explore how well CNNs can pick up spatial dependence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32</a:t>
            </a:fld>
            <a:endParaRPr lang="de"/>
          </a:p>
        </p:txBody>
      </p:sp>
    </p:spTree>
    <p:extLst>
      <p:ext uri="{BB962C8B-B14F-4D97-AF65-F5344CB8AC3E}">
        <p14:creationId xmlns:p14="http://schemas.microsoft.com/office/powerpoint/2010/main" val="2183087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ML and Environmental Econ: Coming soon</a:t>
            </a:r>
            <a:endParaRPr lang="en-US" dirty="0"/>
          </a:p>
        </p:txBody>
      </p:sp>
      <p:sp>
        <p:nvSpPr>
          <p:cNvPr id="3" name="Text Placeholder 2"/>
          <p:cNvSpPr>
            <a:spLocks noGrp="1"/>
          </p:cNvSpPr>
          <p:nvPr>
            <p:ph type="body" idx="1"/>
          </p:nvPr>
        </p:nvSpPr>
        <p:spPr/>
        <p:txBody>
          <a:bodyPr/>
          <a:lstStyle/>
          <a:p>
            <a:r>
              <a:rPr lang="en-CA" dirty="0"/>
              <a:t>Thinking hard about selection of input data</a:t>
            </a:r>
          </a:p>
          <a:p>
            <a:r>
              <a:rPr lang="en-CA" dirty="0"/>
              <a:t>Introducing structure into ML models</a:t>
            </a:r>
          </a:p>
          <a:p>
            <a:r>
              <a:rPr lang="en-CA" dirty="0" smtClean="0"/>
              <a:t>Statistical properties of ML and uncertainty (probabilistic programming)</a:t>
            </a:r>
          </a:p>
          <a:p>
            <a:r>
              <a:rPr lang="en-CA" dirty="0" smtClean="0"/>
              <a:t>Application to Causal Inference</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33</a:t>
            </a:fld>
            <a:endParaRPr lang="de"/>
          </a:p>
        </p:txBody>
      </p:sp>
    </p:spTree>
    <p:extLst>
      <p:ext uri="{BB962C8B-B14F-4D97-AF65-F5344CB8AC3E}">
        <p14:creationId xmlns:p14="http://schemas.microsoft.com/office/powerpoint/2010/main" val="2897951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smtClean="0"/>
              <a:t>For today</a:t>
            </a:r>
            <a:endParaRPr sz="1800" dirty="0"/>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CA" sz="1800" dirty="0" smtClean="0"/>
              <a:t>Shameless self promotion (         )</a:t>
            </a:r>
          </a:p>
          <a:p>
            <a:pPr marL="457200" lvl="0" indent="-342900" algn="l" rtl="0">
              <a:spcBef>
                <a:spcPts val="0"/>
              </a:spcBef>
              <a:spcAft>
                <a:spcPts val="0"/>
              </a:spcAft>
              <a:buSzPts val="1800"/>
              <a:buChar char="●"/>
            </a:pPr>
            <a:r>
              <a:rPr lang="en-CA" sz="1800" dirty="0" smtClean="0"/>
              <a:t>Quick overview of Neural Networks (NN) </a:t>
            </a:r>
          </a:p>
          <a:p>
            <a:pPr marL="457200" lvl="0" indent="-342900" algn="l" rtl="0">
              <a:spcBef>
                <a:spcPts val="0"/>
              </a:spcBef>
              <a:spcAft>
                <a:spcPts val="0"/>
              </a:spcAft>
              <a:buSzPts val="1800"/>
              <a:buChar char="●"/>
            </a:pPr>
            <a:r>
              <a:rPr lang="en-CA" sz="1800" dirty="0" smtClean="0"/>
              <a:t>How can they help?</a:t>
            </a:r>
          </a:p>
          <a:p>
            <a:pPr lvl="1" indent="-342900">
              <a:spcBef>
                <a:spcPts val="0"/>
              </a:spcBef>
              <a:buSzPts val="1800"/>
            </a:pPr>
            <a:r>
              <a:rPr lang="en-US" sz="1600" dirty="0"/>
              <a:t>Restrictive functional forms </a:t>
            </a:r>
          </a:p>
          <a:p>
            <a:pPr lvl="1" indent="-342900">
              <a:spcBef>
                <a:spcPts val="0"/>
              </a:spcBef>
              <a:buSzPts val="1800"/>
            </a:pPr>
            <a:r>
              <a:rPr lang="en-US" sz="1600" dirty="0"/>
              <a:t>Extract information from unstructured data </a:t>
            </a:r>
            <a:endParaRPr lang="en-US" sz="1600" dirty="0" smtClean="0"/>
          </a:p>
          <a:p>
            <a:pPr lvl="1" indent="-342900">
              <a:spcBef>
                <a:spcPts val="0"/>
              </a:spcBef>
              <a:buSzPts val="1800"/>
            </a:pPr>
            <a:r>
              <a:rPr lang="en-US" sz="1600" dirty="0" smtClean="0"/>
              <a:t>Deal with a large number of explanatory variables </a:t>
            </a:r>
            <a:endParaRPr lang="en-US" sz="1600" dirty="0"/>
          </a:p>
          <a:p>
            <a:pPr lvl="1" indent="-342900">
              <a:spcBef>
                <a:spcPts val="0"/>
              </a:spcBef>
              <a:buSzPts val="1800"/>
            </a:pPr>
            <a:r>
              <a:rPr lang="en-US" sz="1600" dirty="0" smtClean="0"/>
              <a:t>Causal </a:t>
            </a:r>
            <a:r>
              <a:rPr lang="en-US" sz="1600" dirty="0"/>
              <a:t>inference and </a:t>
            </a:r>
            <a:r>
              <a:rPr lang="en-US" sz="1600" dirty="0" smtClean="0"/>
              <a:t>Identification</a:t>
            </a:r>
            <a:endParaRPr lang="en-CA" sz="1800" dirty="0" smtClean="0"/>
          </a:p>
          <a:p>
            <a:pPr marL="457200" lvl="0" indent="-342900" algn="l" rtl="0">
              <a:spcBef>
                <a:spcPts val="0"/>
              </a:spcBef>
              <a:spcAft>
                <a:spcPts val="0"/>
              </a:spcAft>
              <a:buSzPts val="1800"/>
              <a:buChar char="●"/>
            </a:pPr>
            <a:r>
              <a:rPr lang="en-CA" sz="1800" dirty="0" smtClean="0"/>
              <a:t>Example:  NN for policy simulation</a:t>
            </a:r>
          </a:p>
          <a:p>
            <a:pPr marL="114300" lvl="0" indent="0" algn="l" rtl="0">
              <a:spcBef>
                <a:spcPts val="0"/>
              </a:spcBef>
              <a:spcAft>
                <a:spcPts val="0"/>
              </a:spcAft>
              <a:buSzPts val="1800"/>
              <a:buNone/>
            </a:pPr>
            <a:endParaRPr sz="1800" dirty="0"/>
          </a:p>
        </p:txBody>
      </p:sp>
      <p:sp>
        <p:nvSpPr>
          <p:cNvPr id="94" name="Google Shape;94;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4</a:t>
            </a:fld>
            <a:endParaRPr/>
          </a:p>
        </p:txBody>
      </p:sp>
      <p:pic>
        <p:nvPicPr>
          <p:cNvPr id="2" name="Picture 1"/>
          <p:cNvPicPr>
            <a:picLocks noChangeAspect="1"/>
          </p:cNvPicPr>
          <p:nvPr/>
        </p:nvPicPr>
        <p:blipFill>
          <a:blip r:embed="rId3"/>
          <a:stretch>
            <a:fillRect/>
          </a:stretch>
        </p:blipFill>
        <p:spPr>
          <a:xfrm>
            <a:off x="3947870" y="2118101"/>
            <a:ext cx="347339" cy="34733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730000" y="1318650"/>
            <a:ext cx="36111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Neural networks (NN)</a:t>
            </a:r>
            <a:endParaRPr dirty="0"/>
          </a:p>
        </p:txBody>
      </p:sp>
      <p:sp>
        <p:nvSpPr>
          <p:cNvPr id="147" name="Google Shape;147;p20"/>
          <p:cNvSpPr txBox="1">
            <a:spLocks noGrp="1"/>
          </p:cNvSpPr>
          <p:nvPr>
            <p:ph type="body" idx="1"/>
          </p:nvPr>
        </p:nvSpPr>
        <p:spPr>
          <a:xfrm>
            <a:off x="721225" y="2030250"/>
            <a:ext cx="3300900" cy="2349000"/>
          </a:xfrm>
          <a:prstGeom prst="rect">
            <a:avLst/>
          </a:prstGeom>
        </p:spPr>
        <p:txBody>
          <a:bodyPr spcFirstLastPara="1" wrap="square" lIns="91425" tIns="91425" rIns="91425" bIns="91425" anchor="t" anchorCtr="0">
            <a:noAutofit/>
          </a:bodyPr>
          <a:lstStyle/>
          <a:p>
            <a:pPr marL="269999" lvl="0" indent="-262549" algn="l" rtl="0">
              <a:spcBef>
                <a:spcPts val="0"/>
              </a:spcBef>
              <a:spcAft>
                <a:spcPts val="0"/>
              </a:spcAft>
              <a:buSzPts val="1300"/>
              <a:buChar char="●"/>
            </a:pPr>
            <a:r>
              <a:rPr lang="de" dirty="0"/>
              <a:t>Can learn highly nonlinear multi-input/output relations</a:t>
            </a:r>
            <a:endParaRPr dirty="0"/>
          </a:p>
          <a:p>
            <a:pPr marL="269999" lvl="0" indent="-262549" algn="l" rtl="0">
              <a:spcBef>
                <a:spcPts val="0"/>
              </a:spcBef>
              <a:spcAft>
                <a:spcPts val="0"/>
              </a:spcAft>
              <a:buSzPts val="1300"/>
              <a:buChar char="●"/>
            </a:pPr>
            <a:r>
              <a:rPr lang="de" dirty="0"/>
              <a:t>Highly flexible/nonlinear </a:t>
            </a:r>
            <a:endParaRPr dirty="0"/>
          </a:p>
          <a:p>
            <a:pPr marL="269999" lvl="0" indent="-262549" algn="l" rtl="0">
              <a:spcBef>
                <a:spcPts val="0"/>
              </a:spcBef>
              <a:spcAft>
                <a:spcPts val="0"/>
              </a:spcAft>
              <a:buSzPts val="1300"/>
              <a:buChar char="●"/>
            </a:pPr>
            <a:r>
              <a:rPr lang="de" dirty="0"/>
              <a:t>Deep NN have many layers =&gt; representation learning </a:t>
            </a:r>
            <a:endParaRPr dirty="0"/>
          </a:p>
          <a:p>
            <a:pPr marL="269999" lvl="0" indent="-262549" algn="l" rtl="0">
              <a:spcBef>
                <a:spcPts val="0"/>
              </a:spcBef>
              <a:spcAft>
                <a:spcPts val="0"/>
              </a:spcAft>
              <a:buSzPts val="1300"/>
              <a:buChar char="●"/>
            </a:pPr>
            <a:r>
              <a:rPr lang="de" dirty="0"/>
              <a:t>Less automatic to train than trees but can handle more complex data structures (e.g. Convolutional NN (CNN) for images or Recurrent NN (RNN) for time series/panel data)</a:t>
            </a:r>
            <a:endParaRPr dirty="0"/>
          </a:p>
          <a:p>
            <a:pPr marL="0" lvl="0" indent="0" algn="l" rtl="0">
              <a:spcBef>
                <a:spcPts val="1600"/>
              </a:spcBef>
              <a:spcAft>
                <a:spcPts val="1600"/>
              </a:spcAft>
              <a:buNone/>
            </a:pPr>
            <a:endParaRPr dirty="0"/>
          </a:p>
        </p:txBody>
      </p:sp>
      <p:pic>
        <p:nvPicPr>
          <p:cNvPr id="148" name="Google Shape;148;p20"/>
          <p:cNvPicPr preferRelativeResize="0"/>
          <p:nvPr/>
        </p:nvPicPr>
        <p:blipFill>
          <a:blip r:embed="rId3">
            <a:alphaModFix/>
          </a:blip>
          <a:stretch>
            <a:fillRect/>
          </a:stretch>
        </p:blipFill>
        <p:spPr>
          <a:xfrm>
            <a:off x="5783223" y="651498"/>
            <a:ext cx="2084075" cy="2499350"/>
          </a:xfrm>
          <a:prstGeom prst="rect">
            <a:avLst/>
          </a:prstGeom>
          <a:noFill/>
          <a:ln>
            <a:noFill/>
          </a:ln>
        </p:spPr>
      </p:pic>
      <p:pic>
        <p:nvPicPr>
          <p:cNvPr id="149" name="Google Shape;149;p20"/>
          <p:cNvPicPr preferRelativeResize="0"/>
          <p:nvPr/>
        </p:nvPicPr>
        <p:blipFill>
          <a:blip r:embed="rId4">
            <a:alphaModFix/>
          </a:blip>
          <a:stretch>
            <a:fillRect/>
          </a:stretch>
        </p:blipFill>
        <p:spPr>
          <a:xfrm>
            <a:off x="4341100" y="3149400"/>
            <a:ext cx="2581275" cy="1599125"/>
          </a:xfrm>
          <a:prstGeom prst="rect">
            <a:avLst/>
          </a:prstGeom>
          <a:noFill/>
          <a:ln>
            <a:noFill/>
          </a:ln>
        </p:spPr>
      </p:pic>
      <p:sp>
        <p:nvSpPr>
          <p:cNvPr id="150" name="Google Shape;150;p20"/>
          <p:cNvSpPr txBox="1"/>
          <p:nvPr/>
        </p:nvSpPr>
        <p:spPr>
          <a:xfrm>
            <a:off x="7057075" y="3217225"/>
            <a:ext cx="2010600" cy="3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b="1"/>
              <a:t>Activation functions</a:t>
            </a:r>
            <a:endParaRPr b="1"/>
          </a:p>
        </p:txBody>
      </p:sp>
      <p:pic>
        <p:nvPicPr>
          <p:cNvPr id="151" name="Google Shape;151;p20"/>
          <p:cNvPicPr preferRelativeResize="0"/>
          <p:nvPr/>
        </p:nvPicPr>
        <p:blipFill>
          <a:blip r:embed="rId5">
            <a:alphaModFix/>
          </a:blip>
          <a:stretch>
            <a:fillRect/>
          </a:stretch>
        </p:blipFill>
        <p:spPr>
          <a:xfrm>
            <a:off x="7133275" y="3601525"/>
            <a:ext cx="1143000" cy="571500"/>
          </a:xfrm>
          <a:prstGeom prst="rect">
            <a:avLst/>
          </a:prstGeom>
          <a:noFill/>
          <a:ln>
            <a:noFill/>
          </a:ln>
        </p:spPr>
      </p:pic>
      <p:sp>
        <p:nvSpPr>
          <p:cNvPr id="152" name="Google Shape;152;p20"/>
          <p:cNvSpPr txBox="1"/>
          <p:nvPr/>
        </p:nvSpPr>
        <p:spPr>
          <a:xfrm>
            <a:off x="7079550" y="3505700"/>
            <a:ext cx="640200" cy="3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a:t>Relu</a:t>
            </a:r>
            <a:endParaRPr/>
          </a:p>
        </p:txBody>
      </p:sp>
      <p:pic>
        <p:nvPicPr>
          <p:cNvPr id="153" name="Google Shape;153;p20"/>
          <p:cNvPicPr preferRelativeResize="0"/>
          <p:nvPr/>
        </p:nvPicPr>
        <p:blipFill>
          <a:blip r:embed="rId6">
            <a:alphaModFix/>
          </a:blip>
          <a:stretch>
            <a:fillRect/>
          </a:stretch>
        </p:blipFill>
        <p:spPr>
          <a:xfrm>
            <a:off x="7133275" y="4244850"/>
            <a:ext cx="1143000" cy="571500"/>
          </a:xfrm>
          <a:prstGeom prst="rect">
            <a:avLst/>
          </a:prstGeom>
          <a:noFill/>
          <a:ln>
            <a:noFill/>
          </a:ln>
        </p:spPr>
      </p:pic>
      <p:sp>
        <p:nvSpPr>
          <p:cNvPr id="154" name="Google Shape;154;p20"/>
          <p:cNvSpPr txBox="1"/>
          <p:nvPr/>
        </p:nvSpPr>
        <p:spPr>
          <a:xfrm>
            <a:off x="7066875" y="4102275"/>
            <a:ext cx="640200" cy="3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a:t>Tanh</a:t>
            </a:r>
            <a:endParaRPr/>
          </a:p>
        </p:txBody>
      </p:sp>
      <p:sp>
        <p:nvSpPr>
          <p:cNvPr id="155" name="Google Shape;155;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Representation learning - Illustration</a:t>
            </a:r>
            <a:endParaRPr/>
          </a:p>
        </p:txBody>
      </p:sp>
      <p:pic>
        <p:nvPicPr>
          <p:cNvPr id="161" name="Google Shape;161;p21"/>
          <p:cNvPicPr preferRelativeResize="0"/>
          <p:nvPr/>
        </p:nvPicPr>
        <p:blipFill>
          <a:blip r:embed="rId3">
            <a:alphaModFix/>
          </a:blip>
          <a:stretch>
            <a:fillRect/>
          </a:stretch>
        </p:blipFill>
        <p:spPr>
          <a:xfrm>
            <a:off x="870575" y="1853850"/>
            <a:ext cx="6788976" cy="3130302"/>
          </a:xfrm>
          <a:prstGeom prst="rect">
            <a:avLst/>
          </a:prstGeom>
          <a:noFill/>
          <a:ln>
            <a:noFill/>
          </a:ln>
        </p:spPr>
      </p:pic>
      <p:sp>
        <p:nvSpPr>
          <p:cNvPr id="162" name="Google Shape;162;p21"/>
          <p:cNvSpPr txBox="1"/>
          <p:nvPr/>
        </p:nvSpPr>
        <p:spPr>
          <a:xfrm>
            <a:off x="7329225" y="2201926"/>
            <a:ext cx="1688400" cy="7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800"/>
              <a:t>Source:https://raw.githubusercontent.com/GKalliatakis/MatDeepRep/master/MatDeepRep%20Overview.png?raw=true</a:t>
            </a:r>
            <a:endParaRPr sz="800"/>
          </a:p>
        </p:txBody>
      </p:sp>
      <p:sp>
        <p:nvSpPr>
          <p:cNvPr id="163" name="Google Shape;163;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6</a:t>
            </a:fld>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2"/>
          <p:cNvPicPr preferRelativeResize="0"/>
          <p:nvPr/>
        </p:nvPicPr>
        <p:blipFill>
          <a:blip r:embed="rId3">
            <a:alphaModFix/>
          </a:blip>
          <a:stretch>
            <a:fillRect/>
          </a:stretch>
        </p:blipFill>
        <p:spPr>
          <a:xfrm>
            <a:off x="3786200" y="1131075"/>
            <a:ext cx="5226449" cy="3618774"/>
          </a:xfrm>
          <a:prstGeom prst="rect">
            <a:avLst/>
          </a:prstGeom>
          <a:noFill/>
          <a:ln>
            <a:noFill/>
          </a:ln>
        </p:spPr>
      </p:pic>
      <p:sp>
        <p:nvSpPr>
          <p:cNvPr id="169" name="Google Shape;169;p2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Unsupervised approaches</a:t>
            </a:r>
            <a:endParaRPr/>
          </a:p>
          <a:p>
            <a:pPr marL="0" lvl="0" indent="0" algn="l" rtl="0">
              <a:spcBef>
                <a:spcPts val="0"/>
              </a:spcBef>
              <a:spcAft>
                <a:spcPts val="0"/>
              </a:spcAft>
              <a:buClr>
                <a:srgbClr val="000000"/>
              </a:buClr>
              <a:buSzPts val="1100"/>
              <a:buFont typeface="Arial"/>
              <a:buNone/>
            </a:pPr>
            <a:r>
              <a:rPr lang="de" sz="2400" b="0" i="1"/>
              <a:t>Autoencoder</a:t>
            </a:r>
            <a:endParaRPr/>
          </a:p>
        </p:txBody>
      </p:sp>
      <p:sp>
        <p:nvSpPr>
          <p:cNvPr id="170" name="Google Shape;170;p2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269999" lvl="0" indent="-262549" algn="l" rtl="0">
              <a:spcBef>
                <a:spcPts val="0"/>
              </a:spcBef>
              <a:spcAft>
                <a:spcPts val="0"/>
              </a:spcAft>
              <a:buSzPts val="1300"/>
              <a:buChar char="●"/>
            </a:pPr>
            <a:r>
              <a:rPr lang="de"/>
              <a:t>Aim to learn joined probability of (x) instead of E(y|x)</a:t>
            </a:r>
            <a:endParaRPr/>
          </a:p>
          <a:p>
            <a:pPr marL="269999" lvl="0" indent="-262549" algn="l" rtl="0">
              <a:spcBef>
                <a:spcPts val="0"/>
              </a:spcBef>
              <a:spcAft>
                <a:spcPts val="0"/>
              </a:spcAft>
              <a:buSzPts val="1300"/>
              <a:buChar char="●"/>
            </a:pPr>
            <a:r>
              <a:rPr lang="de"/>
              <a:t>Non-linear version of PCA</a:t>
            </a:r>
            <a:endParaRPr/>
          </a:p>
          <a:p>
            <a:pPr marL="269999" lvl="0" indent="-262549" algn="l" rtl="0">
              <a:spcBef>
                <a:spcPts val="0"/>
              </a:spcBef>
              <a:spcAft>
                <a:spcPts val="0"/>
              </a:spcAft>
              <a:buSzPts val="1300"/>
              <a:buChar char="●"/>
            </a:pPr>
            <a:r>
              <a:rPr lang="de"/>
              <a:t>Aim: Extract most relevant features in (x) </a:t>
            </a:r>
            <a:endParaRPr/>
          </a:p>
        </p:txBody>
      </p:sp>
      <p:sp>
        <p:nvSpPr>
          <p:cNvPr id="171" name="Google Shape;171;p22"/>
          <p:cNvSpPr txBox="1"/>
          <p:nvPr/>
        </p:nvSpPr>
        <p:spPr>
          <a:xfrm>
            <a:off x="4584850" y="4763038"/>
            <a:ext cx="4784400" cy="3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800"/>
              <a:t>Source: https://www.jeremyjordan.me/autoencoders/</a:t>
            </a:r>
            <a:endParaRPr sz="800"/>
          </a:p>
        </p:txBody>
      </p:sp>
      <p:sp>
        <p:nvSpPr>
          <p:cNvPr id="172" name="Google Shape;172;p22"/>
          <p:cNvSpPr txBox="1">
            <a:spLocks noGrp="1"/>
          </p:cNvSpPr>
          <p:nvPr>
            <p:ph type="body" idx="1"/>
          </p:nvPr>
        </p:nvSpPr>
        <p:spPr>
          <a:xfrm>
            <a:off x="4484825" y="835950"/>
            <a:ext cx="38292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de" b="1"/>
              <a:t>Undercomplete autoencoder</a:t>
            </a:r>
            <a:endParaRPr b="1"/>
          </a:p>
          <a:p>
            <a:pPr marL="0" lvl="0" indent="0" algn="l" rtl="0">
              <a:spcBef>
                <a:spcPts val="1600"/>
              </a:spcBef>
              <a:spcAft>
                <a:spcPts val="0"/>
              </a:spcAft>
              <a:buClr>
                <a:srgbClr val="000000"/>
              </a:buClr>
              <a:buSzPts val="1100"/>
              <a:buFont typeface="Arial"/>
              <a:buNone/>
            </a:pPr>
            <a:endParaRPr b="1"/>
          </a:p>
          <a:p>
            <a:pPr marL="0" lvl="0" indent="0" algn="l" rtl="0">
              <a:spcBef>
                <a:spcPts val="1600"/>
              </a:spcBef>
              <a:spcAft>
                <a:spcPts val="1600"/>
              </a:spcAft>
              <a:buNone/>
            </a:pPr>
            <a:endParaRPr b="1"/>
          </a:p>
        </p:txBody>
      </p:sp>
      <p:sp>
        <p:nvSpPr>
          <p:cNvPr id="173" name="Google Shape;173;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000" y="2201516"/>
            <a:ext cx="4825974" cy="498633"/>
          </a:xfrm>
        </p:spPr>
        <p:txBody>
          <a:bodyPr/>
          <a:lstStyle/>
          <a:p>
            <a:r>
              <a:rPr lang="en-CA" dirty="0" smtClean="0"/>
              <a:t>How can NNs help?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 smtClean="0"/>
              <a:t>8</a:t>
            </a:fld>
            <a:endParaRPr lang="de"/>
          </a:p>
        </p:txBody>
      </p:sp>
    </p:spTree>
    <p:extLst>
      <p:ext uri="{BB962C8B-B14F-4D97-AF65-F5344CB8AC3E}">
        <p14:creationId xmlns:p14="http://schemas.microsoft.com/office/powerpoint/2010/main" val="1062533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6"/>
          <p:cNvSpPr txBox="1">
            <a:spLocks noGrp="1"/>
          </p:cNvSpPr>
          <p:nvPr>
            <p:ph type="body" idx="1"/>
          </p:nvPr>
        </p:nvSpPr>
        <p:spPr>
          <a:xfrm>
            <a:off x="729325" y="2078875"/>
            <a:ext cx="45906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de" sz="1800" dirty="0"/>
              <a:t>Many problems are non-linear. Theory provides only weak guidance </a:t>
            </a:r>
            <a:endParaRPr lang="de" sz="1800" dirty="0" smtClean="0"/>
          </a:p>
          <a:p>
            <a:pPr marL="457200" lvl="0" indent="-342900" algn="l" rtl="0">
              <a:spcBef>
                <a:spcPts val="0"/>
              </a:spcBef>
              <a:spcAft>
                <a:spcPts val="0"/>
              </a:spcAft>
              <a:buSzPts val="1800"/>
              <a:buChar char="●"/>
            </a:pPr>
            <a:r>
              <a:rPr lang="de" sz="1800" dirty="0" smtClean="0"/>
              <a:t>Particularly environmental/physical processes</a:t>
            </a:r>
            <a:r>
              <a:rPr sz="1800" dirty="0" smtClean="0"/>
              <a:t> </a:t>
            </a:r>
            <a:endParaRPr lang="en-CA" sz="1800" dirty="0" smtClean="0"/>
          </a:p>
          <a:p>
            <a:pPr marL="457200" lvl="0" indent="-342900" algn="l" rtl="0">
              <a:spcBef>
                <a:spcPts val="0"/>
              </a:spcBef>
              <a:spcAft>
                <a:spcPts val="0"/>
              </a:spcAft>
              <a:buSzPts val="1800"/>
              <a:buChar char="●"/>
            </a:pPr>
            <a:r>
              <a:rPr lang="de" sz="1800" dirty="0" smtClean="0"/>
              <a:t>Underfitting </a:t>
            </a:r>
            <a:r>
              <a:rPr lang="de" sz="1800" dirty="0"/>
              <a:t>can lead to bias</a:t>
            </a:r>
            <a:endParaRPr sz="1800" dirty="0"/>
          </a:p>
          <a:p>
            <a:pPr marL="457200" lvl="0" indent="-342900" algn="l" rtl="0">
              <a:spcBef>
                <a:spcPts val="0"/>
              </a:spcBef>
              <a:spcAft>
                <a:spcPts val="0"/>
              </a:spcAft>
              <a:buSzPts val="1800"/>
              <a:buChar char="●"/>
            </a:pPr>
            <a:r>
              <a:rPr lang="de" sz="1800" dirty="0"/>
              <a:t>Existing flexible econometric tools struggle with large K and/or </a:t>
            </a:r>
            <a:r>
              <a:rPr lang="de" sz="1800" dirty="0" smtClean="0"/>
              <a:t>N</a:t>
            </a:r>
            <a:endParaRPr sz="1800" dirty="0"/>
          </a:p>
          <a:p>
            <a:pPr marL="457200" lvl="0" indent="-342900" algn="l" rtl="0">
              <a:spcBef>
                <a:spcPts val="0"/>
              </a:spcBef>
              <a:spcAft>
                <a:spcPts val="0"/>
              </a:spcAft>
              <a:buSzPts val="1800"/>
              <a:buChar char="●"/>
            </a:pPr>
            <a:r>
              <a:rPr lang="de" sz="1800" dirty="0"/>
              <a:t>NN good for time series (instead of AR)</a:t>
            </a:r>
            <a:endParaRPr sz="1800" dirty="0"/>
          </a:p>
        </p:txBody>
      </p:sp>
      <p:sp>
        <p:nvSpPr>
          <p:cNvPr id="204" name="Google Shape;204;p2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Restrictive functional forms</a:t>
            </a:r>
            <a:endParaRPr/>
          </a:p>
        </p:txBody>
      </p:sp>
      <p:sp>
        <p:nvSpPr>
          <p:cNvPr id="205" name="Google Shape;205;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de"/>
              <a:t>9</a:t>
            </a:fld>
            <a:endParaRPr/>
          </a:p>
        </p:txBody>
      </p:sp>
      <p:pic>
        <p:nvPicPr>
          <p:cNvPr id="206" name="Google Shape;206;p26"/>
          <p:cNvPicPr preferRelativeResize="0"/>
          <p:nvPr/>
        </p:nvPicPr>
        <p:blipFill>
          <a:blip r:embed="rId3">
            <a:alphaModFix/>
          </a:blip>
          <a:stretch>
            <a:fillRect/>
          </a:stretch>
        </p:blipFill>
        <p:spPr>
          <a:xfrm>
            <a:off x="6182375" y="2383783"/>
            <a:ext cx="2573999" cy="2103733"/>
          </a:xfrm>
          <a:prstGeom prst="rect">
            <a:avLst/>
          </a:prstGeom>
          <a:noFill/>
          <a:ln>
            <a:noFill/>
          </a:ln>
        </p:spPr>
      </p:pic>
      <p:sp>
        <p:nvSpPr>
          <p:cNvPr id="207" name="Google Shape;207;p26"/>
          <p:cNvSpPr txBox="1"/>
          <p:nvPr/>
        </p:nvSpPr>
        <p:spPr>
          <a:xfrm>
            <a:off x="6217161" y="4367928"/>
            <a:ext cx="2504425" cy="5015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800" dirty="0"/>
              <a:t>Source:https://cdn-images-1.medium.com/max/1200/1*_7OPgojau8hkiPUiHoGK_w.png</a:t>
            </a:r>
            <a:endParaRPr sz="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1503</TotalTime>
  <Words>1863</Words>
  <Application>Microsoft Office PowerPoint</Application>
  <PresentationFormat>On-screen Show (16:9)</PresentationFormat>
  <Paragraphs>294</Paragraphs>
  <Slides>33</Slides>
  <Notes>22</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Lato</vt:lpstr>
      <vt:lpstr>Arial</vt:lpstr>
      <vt:lpstr>Wingdings</vt:lpstr>
      <vt:lpstr>Raleway</vt:lpstr>
      <vt:lpstr>Cambria Math</vt:lpstr>
      <vt:lpstr>Times New Roman</vt:lpstr>
      <vt:lpstr>Verdana</vt:lpstr>
      <vt:lpstr>Streamline</vt:lpstr>
      <vt:lpstr>Machine Learning  in Agricultural, Environmental and Applied Economics </vt:lpstr>
      <vt:lpstr>Outline Part I ML from an applied econometrics perspective</vt:lpstr>
      <vt:lpstr>Outline Part II What ML can add to our toolbox</vt:lpstr>
      <vt:lpstr>For today</vt:lpstr>
      <vt:lpstr>Neural networks (NN)</vt:lpstr>
      <vt:lpstr>Representation learning - Illustration</vt:lpstr>
      <vt:lpstr>Unsupervised approaches Autoencoder</vt:lpstr>
      <vt:lpstr>How can NNs help?</vt:lpstr>
      <vt:lpstr>Restrictive functional forms</vt:lpstr>
      <vt:lpstr>Extract information from unstructured data </vt:lpstr>
      <vt:lpstr>Unstructured data: End-to-end learning </vt:lpstr>
      <vt:lpstr>Unstructured data: Unsupervised pre-training   </vt:lpstr>
      <vt:lpstr>Unstructured data: Transfer Learning   </vt:lpstr>
      <vt:lpstr>Large number of explanatory variables </vt:lpstr>
      <vt:lpstr>Causal inference and Identification</vt:lpstr>
      <vt:lpstr>Counterfactual simulation</vt:lpstr>
      <vt:lpstr>Double Machine Learning</vt:lpstr>
      <vt:lpstr>Panel data</vt:lpstr>
      <vt:lpstr>Deep IV</vt:lpstr>
      <vt:lpstr>Deep IV cont’d</vt:lpstr>
      <vt:lpstr>Example: RNN to evaluate farm policy  </vt:lpstr>
      <vt:lpstr>Why Norway?</vt:lpstr>
      <vt:lpstr>Policy change</vt:lpstr>
      <vt:lpstr>Raw data</vt:lpstr>
      <vt:lpstr>Recurrent NN with Long Short  Term Memory  (RNN-LSTM)</vt:lpstr>
      <vt:lpstr>Intuition</vt:lpstr>
      <vt:lpstr>Simulation</vt:lpstr>
      <vt:lpstr>Changes in sheep</vt:lpstr>
      <vt:lpstr>Fodder</vt:lpstr>
      <vt:lpstr>Cereals</vt:lpstr>
      <vt:lpstr>Implications</vt:lpstr>
      <vt:lpstr>Lots of things yet to do…</vt:lpstr>
      <vt:lpstr>ML and Environmental Econ: Coming soon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Agricultural and Applied Economics</dc:title>
  <dc:creator>Baylis, Katherine R</dc:creator>
  <cp:lastModifiedBy>Baylis, Katherine R</cp:lastModifiedBy>
  <cp:revision>59</cp:revision>
  <dcterms:modified xsi:type="dcterms:W3CDTF">2019-03-29T14:35:45Z</dcterms:modified>
</cp:coreProperties>
</file>